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9"/>
  </p:notesMasterIdLst>
  <p:sldIdLst>
    <p:sldId id="270" r:id="rId2"/>
    <p:sldId id="391" r:id="rId3"/>
    <p:sldId id="317" r:id="rId4"/>
    <p:sldId id="387" r:id="rId5"/>
    <p:sldId id="354" r:id="rId6"/>
    <p:sldId id="321" r:id="rId7"/>
    <p:sldId id="323" r:id="rId8"/>
    <p:sldId id="350" r:id="rId9"/>
    <p:sldId id="319" r:id="rId10"/>
    <p:sldId id="312" r:id="rId11"/>
    <p:sldId id="388" r:id="rId12"/>
    <p:sldId id="356" r:id="rId13"/>
    <p:sldId id="382" r:id="rId14"/>
    <p:sldId id="362" r:id="rId15"/>
    <p:sldId id="364" r:id="rId16"/>
    <p:sldId id="331" r:id="rId17"/>
    <p:sldId id="360" r:id="rId18"/>
    <p:sldId id="258" r:id="rId19"/>
    <p:sldId id="366" r:id="rId20"/>
    <p:sldId id="370" r:id="rId21"/>
    <p:sldId id="372" r:id="rId22"/>
    <p:sldId id="378" r:id="rId23"/>
    <p:sldId id="368" r:id="rId24"/>
    <p:sldId id="393" r:id="rId25"/>
    <p:sldId id="394" r:id="rId26"/>
    <p:sldId id="395" r:id="rId27"/>
    <p:sldId id="396" r:id="rId28"/>
    <p:sldId id="340" r:id="rId29"/>
    <p:sldId id="344" r:id="rId30"/>
    <p:sldId id="346" r:id="rId31"/>
    <p:sldId id="348" r:id="rId32"/>
    <p:sldId id="278" r:id="rId33"/>
    <p:sldId id="280" r:id="rId34"/>
    <p:sldId id="272" r:id="rId35"/>
    <p:sldId id="386" r:id="rId36"/>
    <p:sldId id="389" r:id="rId37"/>
    <p:sldId id="39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0" autoAdjust="0"/>
    <p:restoredTop sz="86427" autoAdjust="0"/>
  </p:normalViewPr>
  <p:slideViewPr>
    <p:cSldViewPr>
      <p:cViewPr>
        <p:scale>
          <a:sx n="66" d="100"/>
          <a:sy n="66" d="100"/>
        </p:scale>
        <p:origin x="-107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9" y="24063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C8BB94-CE15-4DC5-AAEA-14D01430F1F7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</dgm:pt>
    <dgm:pt modelId="{946209E5-583F-4830-AE7D-0C2DA5AD60FA}">
      <dgm:prSet phldrT="[Text]"/>
      <dgm:spPr/>
      <dgm:t>
        <a:bodyPr/>
        <a:lstStyle/>
        <a:p>
          <a:r>
            <a:rPr lang="en-US" dirty="0" smtClean="0"/>
            <a:t>Development</a:t>
          </a:r>
          <a:endParaRPr lang="en-US" dirty="0"/>
        </a:p>
      </dgm:t>
    </dgm:pt>
    <dgm:pt modelId="{1F2684BB-C916-41ED-BC7F-BFCBE5B03A80}" type="parTrans" cxnId="{BE6330AB-F62F-48B5-ACF7-81EDBC9104DC}">
      <dgm:prSet/>
      <dgm:spPr/>
      <dgm:t>
        <a:bodyPr/>
        <a:lstStyle/>
        <a:p>
          <a:endParaRPr lang="en-US"/>
        </a:p>
      </dgm:t>
    </dgm:pt>
    <dgm:pt modelId="{3D60C77C-FF44-4B2F-B47C-3B630B637523}" type="sibTrans" cxnId="{BE6330AB-F62F-48B5-ACF7-81EDBC9104DC}">
      <dgm:prSet/>
      <dgm:spPr/>
      <dgm:t>
        <a:bodyPr/>
        <a:lstStyle/>
        <a:p>
          <a:endParaRPr lang="en-US"/>
        </a:p>
      </dgm:t>
    </dgm:pt>
    <dgm:pt modelId="{BD11F307-BB62-41CD-9616-709FA0D3B7E8}">
      <dgm:prSet phldrT="[Text]"/>
      <dgm:spPr/>
      <dgm:t>
        <a:bodyPr/>
        <a:lstStyle/>
        <a:p>
          <a:r>
            <a:rPr lang="en-US" dirty="0" smtClean="0"/>
            <a:t>Innovation</a:t>
          </a:r>
          <a:endParaRPr lang="en-US" dirty="0"/>
        </a:p>
      </dgm:t>
    </dgm:pt>
    <dgm:pt modelId="{98D4FFF3-49FF-419F-B308-6A75293993B7}" type="parTrans" cxnId="{82AC76A3-1A87-491D-9DCB-742FD7265BA3}">
      <dgm:prSet/>
      <dgm:spPr/>
      <dgm:t>
        <a:bodyPr/>
        <a:lstStyle/>
        <a:p>
          <a:endParaRPr lang="en-US"/>
        </a:p>
      </dgm:t>
    </dgm:pt>
    <dgm:pt modelId="{855A9C84-90E1-4D07-958D-4AEA9266CB3B}" type="sibTrans" cxnId="{82AC76A3-1A87-491D-9DCB-742FD7265BA3}">
      <dgm:prSet/>
      <dgm:spPr/>
      <dgm:t>
        <a:bodyPr/>
        <a:lstStyle/>
        <a:p>
          <a:endParaRPr lang="en-US"/>
        </a:p>
      </dgm:t>
    </dgm:pt>
    <dgm:pt modelId="{06EAD064-6A92-4BCB-ACC5-28618EFC2E98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E149D084-3859-4339-8DAA-1AEEB1F94C53}" type="parTrans" cxnId="{D862D0E2-8231-4E6D-AC93-6EF6ABE9823D}">
      <dgm:prSet/>
      <dgm:spPr/>
      <dgm:t>
        <a:bodyPr/>
        <a:lstStyle/>
        <a:p>
          <a:endParaRPr lang="en-US"/>
        </a:p>
      </dgm:t>
    </dgm:pt>
    <dgm:pt modelId="{D565AC2E-B5EA-43B1-9F98-A0023AADBC0C}" type="sibTrans" cxnId="{D862D0E2-8231-4E6D-AC93-6EF6ABE9823D}">
      <dgm:prSet/>
      <dgm:spPr/>
      <dgm:t>
        <a:bodyPr/>
        <a:lstStyle/>
        <a:p>
          <a:endParaRPr lang="en-US"/>
        </a:p>
      </dgm:t>
    </dgm:pt>
    <dgm:pt modelId="{C8AEC395-0B7A-44B1-BA46-AB6D9CF9FC69}" type="pres">
      <dgm:prSet presAssocID="{B6C8BB94-CE15-4DC5-AAEA-14D01430F1F7}" presName="compositeShape" presStyleCnt="0">
        <dgm:presLayoutVars>
          <dgm:chMax val="7"/>
          <dgm:dir/>
          <dgm:resizeHandles val="exact"/>
        </dgm:presLayoutVars>
      </dgm:prSet>
      <dgm:spPr/>
    </dgm:pt>
    <dgm:pt modelId="{E626EC3D-8937-40A3-A03E-0D84AACF5152}" type="pres">
      <dgm:prSet presAssocID="{946209E5-583F-4830-AE7D-0C2DA5AD60FA}" presName="circ1" presStyleLbl="vennNode1" presStyleIdx="0" presStyleCnt="3"/>
      <dgm:spPr/>
      <dgm:t>
        <a:bodyPr/>
        <a:lstStyle/>
        <a:p>
          <a:endParaRPr lang="en-US"/>
        </a:p>
      </dgm:t>
    </dgm:pt>
    <dgm:pt modelId="{9010C0AB-2E6D-4294-A6F0-5406EC056D2A}" type="pres">
      <dgm:prSet presAssocID="{946209E5-583F-4830-AE7D-0C2DA5AD60F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43C79-64AC-4952-9069-000221C63F2B}" type="pres">
      <dgm:prSet presAssocID="{BD11F307-BB62-41CD-9616-709FA0D3B7E8}" presName="circ2" presStyleLbl="vennNode1" presStyleIdx="1" presStyleCnt="3" custLinFactNeighborX="67231" custLinFactNeighborY="-4078"/>
      <dgm:spPr/>
      <dgm:t>
        <a:bodyPr/>
        <a:lstStyle/>
        <a:p>
          <a:endParaRPr lang="en-US"/>
        </a:p>
      </dgm:t>
    </dgm:pt>
    <dgm:pt modelId="{29E8C650-3AAC-4483-8CB3-F77297A8A023}" type="pres">
      <dgm:prSet presAssocID="{BD11F307-BB62-41CD-9616-709FA0D3B7E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9B459-C170-49A9-B40C-589FD9121424}" type="pres">
      <dgm:prSet presAssocID="{06EAD064-6A92-4BCB-ACC5-28618EFC2E98}" presName="circ3" presStyleLbl="vennNode1" presStyleIdx="2" presStyleCnt="3" custLinFactNeighborX="-68248" custLinFactNeighborY="9952"/>
      <dgm:spPr/>
      <dgm:t>
        <a:bodyPr/>
        <a:lstStyle/>
        <a:p>
          <a:endParaRPr lang="en-US"/>
        </a:p>
      </dgm:t>
    </dgm:pt>
    <dgm:pt modelId="{BF3E2799-6624-4958-AC62-8010678E06F2}" type="pres">
      <dgm:prSet presAssocID="{06EAD064-6A92-4BCB-ACC5-28618EFC2E9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7CD2FC-CC81-4B7C-834C-2A9E90940F93}" type="presOf" srcId="{06EAD064-6A92-4BCB-ACC5-28618EFC2E98}" destId="{7BA9B459-C170-49A9-B40C-589FD9121424}" srcOrd="0" destOrd="0" presId="urn:microsoft.com/office/officeart/2005/8/layout/venn1"/>
    <dgm:cxn modelId="{FDCB252A-776A-400B-A9CE-999C8C21692C}" type="presOf" srcId="{06EAD064-6A92-4BCB-ACC5-28618EFC2E98}" destId="{BF3E2799-6624-4958-AC62-8010678E06F2}" srcOrd="1" destOrd="0" presId="urn:microsoft.com/office/officeart/2005/8/layout/venn1"/>
    <dgm:cxn modelId="{B2C1EE13-54A3-4FCE-B1F3-2A8AA70FB718}" type="presOf" srcId="{946209E5-583F-4830-AE7D-0C2DA5AD60FA}" destId="{9010C0AB-2E6D-4294-A6F0-5406EC056D2A}" srcOrd="1" destOrd="0" presId="urn:microsoft.com/office/officeart/2005/8/layout/venn1"/>
    <dgm:cxn modelId="{83E2F02A-172A-486C-9177-9B19B3DE5F2D}" type="presOf" srcId="{BD11F307-BB62-41CD-9616-709FA0D3B7E8}" destId="{29E8C650-3AAC-4483-8CB3-F77297A8A023}" srcOrd="1" destOrd="0" presId="urn:microsoft.com/office/officeart/2005/8/layout/venn1"/>
    <dgm:cxn modelId="{82AC76A3-1A87-491D-9DCB-742FD7265BA3}" srcId="{B6C8BB94-CE15-4DC5-AAEA-14D01430F1F7}" destId="{BD11F307-BB62-41CD-9616-709FA0D3B7E8}" srcOrd="1" destOrd="0" parTransId="{98D4FFF3-49FF-419F-B308-6A75293993B7}" sibTransId="{855A9C84-90E1-4D07-958D-4AEA9266CB3B}"/>
    <dgm:cxn modelId="{FA95AD2F-2005-44E3-A83D-1FF2982DFBD8}" type="presOf" srcId="{BD11F307-BB62-41CD-9616-709FA0D3B7E8}" destId="{43A43C79-64AC-4952-9069-000221C63F2B}" srcOrd="0" destOrd="0" presId="urn:microsoft.com/office/officeart/2005/8/layout/venn1"/>
    <dgm:cxn modelId="{BE6330AB-F62F-48B5-ACF7-81EDBC9104DC}" srcId="{B6C8BB94-CE15-4DC5-AAEA-14D01430F1F7}" destId="{946209E5-583F-4830-AE7D-0C2DA5AD60FA}" srcOrd="0" destOrd="0" parTransId="{1F2684BB-C916-41ED-BC7F-BFCBE5B03A80}" sibTransId="{3D60C77C-FF44-4B2F-B47C-3B630B637523}"/>
    <dgm:cxn modelId="{9A7CF29A-F0F6-4481-88F6-4983DE12AC25}" type="presOf" srcId="{B6C8BB94-CE15-4DC5-AAEA-14D01430F1F7}" destId="{C8AEC395-0B7A-44B1-BA46-AB6D9CF9FC69}" srcOrd="0" destOrd="0" presId="urn:microsoft.com/office/officeart/2005/8/layout/venn1"/>
    <dgm:cxn modelId="{C641EBA7-E444-4F0F-BEA2-DCC94DF28358}" type="presOf" srcId="{946209E5-583F-4830-AE7D-0C2DA5AD60FA}" destId="{E626EC3D-8937-40A3-A03E-0D84AACF5152}" srcOrd="0" destOrd="0" presId="urn:microsoft.com/office/officeart/2005/8/layout/venn1"/>
    <dgm:cxn modelId="{D862D0E2-8231-4E6D-AC93-6EF6ABE9823D}" srcId="{B6C8BB94-CE15-4DC5-AAEA-14D01430F1F7}" destId="{06EAD064-6A92-4BCB-ACC5-28618EFC2E98}" srcOrd="2" destOrd="0" parTransId="{E149D084-3859-4339-8DAA-1AEEB1F94C53}" sibTransId="{D565AC2E-B5EA-43B1-9F98-A0023AADBC0C}"/>
    <dgm:cxn modelId="{80BF9475-5F38-402D-8023-F32A4051FCED}" type="presParOf" srcId="{C8AEC395-0B7A-44B1-BA46-AB6D9CF9FC69}" destId="{E626EC3D-8937-40A3-A03E-0D84AACF5152}" srcOrd="0" destOrd="0" presId="urn:microsoft.com/office/officeart/2005/8/layout/venn1"/>
    <dgm:cxn modelId="{1B372097-AC5D-41E4-AC77-EE33EE38E370}" type="presParOf" srcId="{C8AEC395-0B7A-44B1-BA46-AB6D9CF9FC69}" destId="{9010C0AB-2E6D-4294-A6F0-5406EC056D2A}" srcOrd="1" destOrd="0" presId="urn:microsoft.com/office/officeart/2005/8/layout/venn1"/>
    <dgm:cxn modelId="{80D83F2A-3275-40F7-94DB-257547F69084}" type="presParOf" srcId="{C8AEC395-0B7A-44B1-BA46-AB6D9CF9FC69}" destId="{43A43C79-64AC-4952-9069-000221C63F2B}" srcOrd="2" destOrd="0" presId="urn:microsoft.com/office/officeart/2005/8/layout/venn1"/>
    <dgm:cxn modelId="{ED4A054A-8E44-4EC4-A3AA-D84812EAD8EC}" type="presParOf" srcId="{C8AEC395-0B7A-44B1-BA46-AB6D9CF9FC69}" destId="{29E8C650-3AAC-4483-8CB3-F77297A8A023}" srcOrd="3" destOrd="0" presId="urn:microsoft.com/office/officeart/2005/8/layout/venn1"/>
    <dgm:cxn modelId="{70528A20-B79C-4EED-B1A3-8195EE73A31C}" type="presParOf" srcId="{C8AEC395-0B7A-44B1-BA46-AB6D9CF9FC69}" destId="{7BA9B459-C170-49A9-B40C-589FD9121424}" srcOrd="4" destOrd="0" presId="urn:microsoft.com/office/officeart/2005/8/layout/venn1"/>
    <dgm:cxn modelId="{1772D310-C1E8-4BE2-ABB0-322D481FC33D}" type="presParOf" srcId="{C8AEC395-0B7A-44B1-BA46-AB6D9CF9FC69}" destId="{BF3E2799-6624-4958-AC62-8010678E06F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C8BB94-CE15-4DC5-AAEA-14D01430F1F7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</dgm:pt>
    <dgm:pt modelId="{946209E5-583F-4830-AE7D-0C2DA5AD60FA}">
      <dgm:prSet phldrT="[Text]"/>
      <dgm:spPr/>
      <dgm:t>
        <a:bodyPr/>
        <a:lstStyle/>
        <a:p>
          <a:r>
            <a:rPr lang="en-US" dirty="0" smtClean="0"/>
            <a:t>Development</a:t>
          </a:r>
          <a:endParaRPr lang="en-US" dirty="0"/>
        </a:p>
      </dgm:t>
    </dgm:pt>
    <dgm:pt modelId="{1F2684BB-C916-41ED-BC7F-BFCBE5B03A80}" type="parTrans" cxnId="{BE6330AB-F62F-48B5-ACF7-81EDBC9104DC}">
      <dgm:prSet/>
      <dgm:spPr/>
      <dgm:t>
        <a:bodyPr/>
        <a:lstStyle/>
        <a:p>
          <a:endParaRPr lang="en-US"/>
        </a:p>
      </dgm:t>
    </dgm:pt>
    <dgm:pt modelId="{3D60C77C-FF44-4B2F-B47C-3B630B637523}" type="sibTrans" cxnId="{BE6330AB-F62F-48B5-ACF7-81EDBC9104DC}">
      <dgm:prSet/>
      <dgm:spPr/>
      <dgm:t>
        <a:bodyPr/>
        <a:lstStyle/>
        <a:p>
          <a:endParaRPr lang="en-US"/>
        </a:p>
      </dgm:t>
    </dgm:pt>
    <dgm:pt modelId="{BD11F307-BB62-41CD-9616-709FA0D3B7E8}">
      <dgm:prSet phldrT="[Text]"/>
      <dgm:spPr/>
      <dgm:t>
        <a:bodyPr/>
        <a:lstStyle/>
        <a:p>
          <a:r>
            <a:rPr lang="en-US" dirty="0" smtClean="0"/>
            <a:t>Innovation</a:t>
          </a:r>
          <a:endParaRPr lang="en-US" dirty="0"/>
        </a:p>
      </dgm:t>
    </dgm:pt>
    <dgm:pt modelId="{98D4FFF3-49FF-419F-B308-6A75293993B7}" type="parTrans" cxnId="{82AC76A3-1A87-491D-9DCB-742FD7265BA3}">
      <dgm:prSet/>
      <dgm:spPr/>
      <dgm:t>
        <a:bodyPr/>
        <a:lstStyle/>
        <a:p>
          <a:endParaRPr lang="en-US"/>
        </a:p>
      </dgm:t>
    </dgm:pt>
    <dgm:pt modelId="{855A9C84-90E1-4D07-958D-4AEA9266CB3B}" type="sibTrans" cxnId="{82AC76A3-1A87-491D-9DCB-742FD7265BA3}">
      <dgm:prSet/>
      <dgm:spPr/>
      <dgm:t>
        <a:bodyPr/>
        <a:lstStyle/>
        <a:p>
          <a:endParaRPr lang="en-US"/>
        </a:p>
      </dgm:t>
    </dgm:pt>
    <dgm:pt modelId="{06EAD064-6A92-4BCB-ACC5-28618EFC2E98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E149D084-3859-4339-8DAA-1AEEB1F94C53}" type="parTrans" cxnId="{D862D0E2-8231-4E6D-AC93-6EF6ABE9823D}">
      <dgm:prSet/>
      <dgm:spPr/>
      <dgm:t>
        <a:bodyPr/>
        <a:lstStyle/>
        <a:p>
          <a:endParaRPr lang="en-US"/>
        </a:p>
      </dgm:t>
    </dgm:pt>
    <dgm:pt modelId="{D565AC2E-B5EA-43B1-9F98-A0023AADBC0C}" type="sibTrans" cxnId="{D862D0E2-8231-4E6D-AC93-6EF6ABE9823D}">
      <dgm:prSet/>
      <dgm:spPr/>
      <dgm:t>
        <a:bodyPr/>
        <a:lstStyle/>
        <a:p>
          <a:endParaRPr lang="en-US"/>
        </a:p>
      </dgm:t>
    </dgm:pt>
    <dgm:pt modelId="{C8AEC395-0B7A-44B1-BA46-AB6D9CF9FC69}" type="pres">
      <dgm:prSet presAssocID="{B6C8BB94-CE15-4DC5-AAEA-14D01430F1F7}" presName="compositeShape" presStyleCnt="0">
        <dgm:presLayoutVars>
          <dgm:chMax val="7"/>
          <dgm:dir/>
          <dgm:resizeHandles val="exact"/>
        </dgm:presLayoutVars>
      </dgm:prSet>
      <dgm:spPr/>
    </dgm:pt>
    <dgm:pt modelId="{E626EC3D-8937-40A3-A03E-0D84AACF5152}" type="pres">
      <dgm:prSet presAssocID="{946209E5-583F-4830-AE7D-0C2DA5AD60FA}" presName="circ1" presStyleLbl="vennNode1" presStyleIdx="0" presStyleCnt="3"/>
      <dgm:spPr/>
      <dgm:t>
        <a:bodyPr/>
        <a:lstStyle/>
        <a:p>
          <a:endParaRPr lang="en-US"/>
        </a:p>
      </dgm:t>
    </dgm:pt>
    <dgm:pt modelId="{9010C0AB-2E6D-4294-A6F0-5406EC056D2A}" type="pres">
      <dgm:prSet presAssocID="{946209E5-583F-4830-AE7D-0C2DA5AD60F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43C79-64AC-4952-9069-000221C63F2B}" type="pres">
      <dgm:prSet presAssocID="{BD11F307-BB62-41CD-9616-709FA0D3B7E8}" presName="circ2" presStyleLbl="vennNode1" presStyleIdx="1" presStyleCnt="3" custLinFactNeighborX="11111" custLinFactNeighborY="-15302"/>
      <dgm:spPr/>
      <dgm:t>
        <a:bodyPr/>
        <a:lstStyle/>
        <a:p>
          <a:endParaRPr lang="en-US"/>
        </a:p>
      </dgm:t>
    </dgm:pt>
    <dgm:pt modelId="{29E8C650-3AAC-4483-8CB3-F77297A8A023}" type="pres">
      <dgm:prSet presAssocID="{BD11F307-BB62-41CD-9616-709FA0D3B7E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9B459-C170-49A9-B40C-589FD9121424}" type="pres">
      <dgm:prSet presAssocID="{06EAD064-6A92-4BCB-ACC5-28618EFC2E98}" presName="circ3" presStyleLbl="vennNode1" presStyleIdx="2" presStyleCnt="3" custLinFactNeighborX="-17740" custLinFactNeighborY="-15302"/>
      <dgm:spPr/>
      <dgm:t>
        <a:bodyPr/>
        <a:lstStyle/>
        <a:p>
          <a:endParaRPr lang="en-US"/>
        </a:p>
      </dgm:t>
    </dgm:pt>
    <dgm:pt modelId="{BF3E2799-6624-4958-AC62-8010678E06F2}" type="pres">
      <dgm:prSet presAssocID="{06EAD064-6A92-4BCB-ACC5-28618EFC2E9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5D93B4-F048-4FB7-9EB4-D3663B896C55}" type="presOf" srcId="{06EAD064-6A92-4BCB-ACC5-28618EFC2E98}" destId="{7BA9B459-C170-49A9-B40C-589FD9121424}" srcOrd="0" destOrd="0" presId="urn:microsoft.com/office/officeart/2005/8/layout/venn1"/>
    <dgm:cxn modelId="{08C6BE21-892D-4679-B44E-D0F6D5A0D904}" type="presOf" srcId="{BD11F307-BB62-41CD-9616-709FA0D3B7E8}" destId="{29E8C650-3AAC-4483-8CB3-F77297A8A023}" srcOrd="1" destOrd="0" presId="urn:microsoft.com/office/officeart/2005/8/layout/venn1"/>
    <dgm:cxn modelId="{1F7DD506-4785-4C71-BC47-EEF0F5300F37}" type="presOf" srcId="{B6C8BB94-CE15-4DC5-AAEA-14D01430F1F7}" destId="{C8AEC395-0B7A-44B1-BA46-AB6D9CF9FC69}" srcOrd="0" destOrd="0" presId="urn:microsoft.com/office/officeart/2005/8/layout/venn1"/>
    <dgm:cxn modelId="{A8B91A65-3BAD-49CB-96FB-D0617CFA2042}" type="presOf" srcId="{946209E5-583F-4830-AE7D-0C2DA5AD60FA}" destId="{9010C0AB-2E6D-4294-A6F0-5406EC056D2A}" srcOrd="1" destOrd="0" presId="urn:microsoft.com/office/officeart/2005/8/layout/venn1"/>
    <dgm:cxn modelId="{82AC76A3-1A87-491D-9DCB-742FD7265BA3}" srcId="{B6C8BB94-CE15-4DC5-AAEA-14D01430F1F7}" destId="{BD11F307-BB62-41CD-9616-709FA0D3B7E8}" srcOrd="1" destOrd="0" parTransId="{98D4FFF3-49FF-419F-B308-6A75293993B7}" sibTransId="{855A9C84-90E1-4D07-958D-4AEA9266CB3B}"/>
    <dgm:cxn modelId="{BE6330AB-F62F-48B5-ACF7-81EDBC9104DC}" srcId="{B6C8BB94-CE15-4DC5-AAEA-14D01430F1F7}" destId="{946209E5-583F-4830-AE7D-0C2DA5AD60FA}" srcOrd="0" destOrd="0" parTransId="{1F2684BB-C916-41ED-BC7F-BFCBE5B03A80}" sibTransId="{3D60C77C-FF44-4B2F-B47C-3B630B637523}"/>
    <dgm:cxn modelId="{0467654C-9D99-4EAE-97F1-CECEBD80D375}" type="presOf" srcId="{BD11F307-BB62-41CD-9616-709FA0D3B7E8}" destId="{43A43C79-64AC-4952-9069-000221C63F2B}" srcOrd="0" destOrd="0" presId="urn:microsoft.com/office/officeart/2005/8/layout/venn1"/>
    <dgm:cxn modelId="{D862D0E2-8231-4E6D-AC93-6EF6ABE9823D}" srcId="{B6C8BB94-CE15-4DC5-AAEA-14D01430F1F7}" destId="{06EAD064-6A92-4BCB-ACC5-28618EFC2E98}" srcOrd="2" destOrd="0" parTransId="{E149D084-3859-4339-8DAA-1AEEB1F94C53}" sibTransId="{D565AC2E-B5EA-43B1-9F98-A0023AADBC0C}"/>
    <dgm:cxn modelId="{3DF4971A-65B9-4F92-88D7-16BA5F6BC5F1}" type="presOf" srcId="{946209E5-583F-4830-AE7D-0C2DA5AD60FA}" destId="{E626EC3D-8937-40A3-A03E-0D84AACF5152}" srcOrd="0" destOrd="0" presId="urn:microsoft.com/office/officeart/2005/8/layout/venn1"/>
    <dgm:cxn modelId="{99715B90-CEBA-49E8-A9C3-D7FA37D2234C}" type="presOf" srcId="{06EAD064-6A92-4BCB-ACC5-28618EFC2E98}" destId="{BF3E2799-6624-4958-AC62-8010678E06F2}" srcOrd="1" destOrd="0" presId="urn:microsoft.com/office/officeart/2005/8/layout/venn1"/>
    <dgm:cxn modelId="{0734448D-D189-426B-8A53-7A91BF7D4355}" type="presParOf" srcId="{C8AEC395-0B7A-44B1-BA46-AB6D9CF9FC69}" destId="{E626EC3D-8937-40A3-A03E-0D84AACF5152}" srcOrd="0" destOrd="0" presId="urn:microsoft.com/office/officeart/2005/8/layout/venn1"/>
    <dgm:cxn modelId="{EC294BE1-F450-4FED-AE07-5C9EE7E09778}" type="presParOf" srcId="{C8AEC395-0B7A-44B1-BA46-AB6D9CF9FC69}" destId="{9010C0AB-2E6D-4294-A6F0-5406EC056D2A}" srcOrd="1" destOrd="0" presId="urn:microsoft.com/office/officeart/2005/8/layout/venn1"/>
    <dgm:cxn modelId="{1F2CCCA3-C4ED-495B-A9B1-A70DB56CA862}" type="presParOf" srcId="{C8AEC395-0B7A-44B1-BA46-AB6D9CF9FC69}" destId="{43A43C79-64AC-4952-9069-000221C63F2B}" srcOrd="2" destOrd="0" presId="urn:microsoft.com/office/officeart/2005/8/layout/venn1"/>
    <dgm:cxn modelId="{04351839-308B-4B20-95C3-793319BE30F9}" type="presParOf" srcId="{C8AEC395-0B7A-44B1-BA46-AB6D9CF9FC69}" destId="{29E8C650-3AAC-4483-8CB3-F77297A8A023}" srcOrd="3" destOrd="0" presId="urn:microsoft.com/office/officeart/2005/8/layout/venn1"/>
    <dgm:cxn modelId="{5992D2E6-625E-4103-B688-8759C511A88A}" type="presParOf" srcId="{C8AEC395-0B7A-44B1-BA46-AB6D9CF9FC69}" destId="{7BA9B459-C170-49A9-B40C-589FD9121424}" srcOrd="4" destOrd="0" presId="urn:microsoft.com/office/officeart/2005/8/layout/venn1"/>
    <dgm:cxn modelId="{36324999-E1D8-43E6-B1DF-DF239A33BD86}" type="presParOf" srcId="{C8AEC395-0B7A-44B1-BA46-AB6D9CF9FC69}" destId="{BF3E2799-6624-4958-AC62-8010678E06F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C8BB94-CE15-4DC5-AAEA-14D01430F1F7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6209E5-583F-4830-AE7D-0C2DA5AD60FA}">
      <dgm:prSet phldrT="[Text]"/>
      <dgm:spPr/>
      <dgm:t>
        <a:bodyPr/>
        <a:lstStyle/>
        <a:p>
          <a:r>
            <a:rPr lang="en-US" dirty="0" smtClean="0"/>
            <a:t>Development</a:t>
          </a:r>
          <a:endParaRPr lang="en-US" dirty="0"/>
        </a:p>
      </dgm:t>
    </dgm:pt>
    <dgm:pt modelId="{1F2684BB-C916-41ED-BC7F-BFCBE5B03A80}" type="parTrans" cxnId="{BE6330AB-F62F-48B5-ACF7-81EDBC9104DC}">
      <dgm:prSet/>
      <dgm:spPr/>
      <dgm:t>
        <a:bodyPr/>
        <a:lstStyle/>
        <a:p>
          <a:endParaRPr lang="en-US"/>
        </a:p>
      </dgm:t>
    </dgm:pt>
    <dgm:pt modelId="{3D60C77C-FF44-4B2F-B47C-3B630B637523}" type="sibTrans" cxnId="{BE6330AB-F62F-48B5-ACF7-81EDBC9104DC}">
      <dgm:prSet/>
      <dgm:spPr/>
      <dgm:t>
        <a:bodyPr/>
        <a:lstStyle/>
        <a:p>
          <a:endParaRPr lang="en-US"/>
        </a:p>
      </dgm:t>
    </dgm:pt>
    <dgm:pt modelId="{BD11F307-BB62-41CD-9616-709FA0D3B7E8}">
      <dgm:prSet phldrT="[Text]"/>
      <dgm:spPr/>
      <dgm:t>
        <a:bodyPr/>
        <a:lstStyle/>
        <a:p>
          <a:r>
            <a:rPr lang="en-US" dirty="0" smtClean="0"/>
            <a:t>Innovation</a:t>
          </a:r>
          <a:endParaRPr lang="en-US" dirty="0"/>
        </a:p>
      </dgm:t>
    </dgm:pt>
    <dgm:pt modelId="{98D4FFF3-49FF-419F-B308-6A75293993B7}" type="parTrans" cxnId="{82AC76A3-1A87-491D-9DCB-742FD7265BA3}">
      <dgm:prSet/>
      <dgm:spPr/>
      <dgm:t>
        <a:bodyPr/>
        <a:lstStyle/>
        <a:p>
          <a:endParaRPr lang="en-US"/>
        </a:p>
      </dgm:t>
    </dgm:pt>
    <dgm:pt modelId="{855A9C84-90E1-4D07-958D-4AEA9266CB3B}" type="sibTrans" cxnId="{82AC76A3-1A87-491D-9DCB-742FD7265BA3}">
      <dgm:prSet/>
      <dgm:spPr/>
      <dgm:t>
        <a:bodyPr/>
        <a:lstStyle/>
        <a:p>
          <a:endParaRPr lang="en-US"/>
        </a:p>
      </dgm:t>
    </dgm:pt>
    <dgm:pt modelId="{06EAD064-6A92-4BCB-ACC5-28618EFC2E98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E149D084-3859-4339-8DAA-1AEEB1F94C53}" type="parTrans" cxnId="{D862D0E2-8231-4E6D-AC93-6EF6ABE9823D}">
      <dgm:prSet/>
      <dgm:spPr/>
      <dgm:t>
        <a:bodyPr/>
        <a:lstStyle/>
        <a:p>
          <a:endParaRPr lang="en-US"/>
        </a:p>
      </dgm:t>
    </dgm:pt>
    <dgm:pt modelId="{D565AC2E-B5EA-43B1-9F98-A0023AADBC0C}" type="sibTrans" cxnId="{D862D0E2-8231-4E6D-AC93-6EF6ABE9823D}">
      <dgm:prSet/>
      <dgm:spPr/>
      <dgm:t>
        <a:bodyPr/>
        <a:lstStyle/>
        <a:p>
          <a:endParaRPr lang="en-US"/>
        </a:p>
      </dgm:t>
    </dgm:pt>
    <dgm:pt modelId="{C8AEC395-0B7A-44B1-BA46-AB6D9CF9FC69}" type="pres">
      <dgm:prSet presAssocID="{B6C8BB94-CE15-4DC5-AAEA-14D01430F1F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26EC3D-8937-40A3-A03E-0D84AACF5152}" type="pres">
      <dgm:prSet presAssocID="{946209E5-583F-4830-AE7D-0C2DA5AD60FA}" presName="circ1" presStyleLbl="vennNode1" presStyleIdx="0" presStyleCnt="3"/>
      <dgm:spPr/>
      <dgm:t>
        <a:bodyPr/>
        <a:lstStyle/>
        <a:p>
          <a:endParaRPr lang="en-US"/>
        </a:p>
      </dgm:t>
    </dgm:pt>
    <dgm:pt modelId="{9010C0AB-2E6D-4294-A6F0-5406EC056D2A}" type="pres">
      <dgm:prSet presAssocID="{946209E5-583F-4830-AE7D-0C2DA5AD60F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43C79-64AC-4952-9069-000221C63F2B}" type="pres">
      <dgm:prSet presAssocID="{BD11F307-BB62-41CD-9616-709FA0D3B7E8}" presName="circ2" presStyleLbl="vennNode1" presStyleIdx="1" presStyleCnt="3" custLinFactNeighborX="-11338" custLinFactNeighborY="-15302"/>
      <dgm:spPr/>
      <dgm:t>
        <a:bodyPr/>
        <a:lstStyle/>
        <a:p>
          <a:endParaRPr lang="en-US"/>
        </a:p>
      </dgm:t>
    </dgm:pt>
    <dgm:pt modelId="{29E8C650-3AAC-4483-8CB3-F77297A8A023}" type="pres">
      <dgm:prSet presAssocID="{BD11F307-BB62-41CD-9616-709FA0D3B7E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9B459-C170-49A9-B40C-589FD9121424}" type="pres">
      <dgm:prSet presAssocID="{06EAD064-6A92-4BCB-ACC5-28618EFC2E98}" presName="circ3" presStyleLbl="vennNode1" presStyleIdx="2" presStyleCnt="3" custLinFactNeighborX="-9322" custLinFactNeighborY="-15302"/>
      <dgm:spPr/>
      <dgm:t>
        <a:bodyPr/>
        <a:lstStyle/>
        <a:p>
          <a:endParaRPr lang="en-US"/>
        </a:p>
      </dgm:t>
    </dgm:pt>
    <dgm:pt modelId="{BF3E2799-6624-4958-AC62-8010678E06F2}" type="pres">
      <dgm:prSet presAssocID="{06EAD064-6A92-4BCB-ACC5-28618EFC2E9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93331B-454A-4989-8FE5-AC0C1F8C3833}" type="presOf" srcId="{BD11F307-BB62-41CD-9616-709FA0D3B7E8}" destId="{43A43C79-64AC-4952-9069-000221C63F2B}" srcOrd="0" destOrd="0" presId="urn:microsoft.com/office/officeart/2005/8/layout/venn1"/>
    <dgm:cxn modelId="{6F8BF99F-DA83-4008-808A-D18F8C153EFE}" type="presOf" srcId="{06EAD064-6A92-4BCB-ACC5-28618EFC2E98}" destId="{7BA9B459-C170-49A9-B40C-589FD9121424}" srcOrd="0" destOrd="0" presId="urn:microsoft.com/office/officeart/2005/8/layout/venn1"/>
    <dgm:cxn modelId="{3E63646C-2D32-4A48-A783-F1C2416C56EE}" type="presOf" srcId="{946209E5-583F-4830-AE7D-0C2DA5AD60FA}" destId="{9010C0AB-2E6D-4294-A6F0-5406EC056D2A}" srcOrd="1" destOrd="0" presId="urn:microsoft.com/office/officeart/2005/8/layout/venn1"/>
    <dgm:cxn modelId="{82AC76A3-1A87-491D-9DCB-742FD7265BA3}" srcId="{B6C8BB94-CE15-4DC5-AAEA-14D01430F1F7}" destId="{BD11F307-BB62-41CD-9616-709FA0D3B7E8}" srcOrd="1" destOrd="0" parTransId="{98D4FFF3-49FF-419F-B308-6A75293993B7}" sibTransId="{855A9C84-90E1-4D07-958D-4AEA9266CB3B}"/>
    <dgm:cxn modelId="{D377E26C-D563-4E4B-B02E-B979AFC66764}" type="presOf" srcId="{946209E5-583F-4830-AE7D-0C2DA5AD60FA}" destId="{E626EC3D-8937-40A3-A03E-0D84AACF5152}" srcOrd="0" destOrd="0" presId="urn:microsoft.com/office/officeart/2005/8/layout/venn1"/>
    <dgm:cxn modelId="{BE6330AB-F62F-48B5-ACF7-81EDBC9104DC}" srcId="{B6C8BB94-CE15-4DC5-AAEA-14D01430F1F7}" destId="{946209E5-583F-4830-AE7D-0C2DA5AD60FA}" srcOrd="0" destOrd="0" parTransId="{1F2684BB-C916-41ED-BC7F-BFCBE5B03A80}" sibTransId="{3D60C77C-FF44-4B2F-B47C-3B630B637523}"/>
    <dgm:cxn modelId="{CD70597E-6B8B-41FF-9020-14F41C11AB53}" type="presOf" srcId="{BD11F307-BB62-41CD-9616-709FA0D3B7E8}" destId="{29E8C650-3AAC-4483-8CB3-F77297A8A023}" srcOrd="1" destOrd="0" presId="urn:microsoft.com/office/officeart/2005/8/layout/venn1"/>
    <dgm:cxn modelId="{C57E1C7E-CBF3-4279-AD57-9E4DF3FB30FC}" type="presOf" srcId="{06EAD064-6A92-4BCB-ACC5-28618EFC2E98}" destId="{BF3E2799-6624-4958-AC62-8010678E06F2}" srcOrd="1" destOrd="0" presId="urn:microsoft.com/office/officeart/2005/8/layout/venn1"/>
    <dgm:cxn modelId="{D5BD3DF7-CC1D-4140-840A-DA516B03907D}" type="presOf" srcId="{B6C8BB94-CE15-4DC5-AAEA-14D01430F1F7}" destId="{C8AEC395-0B7A-44B1-BA46-AB6D9CF9FC69}" srcOrd="0" destOrd="0" presId="urn:microsoft.com/office/officeart/2005/8/layout/venn1"/>
    <dgm:cxn modelId="{D862D0E2-8231-4E6D-AC93-6EF6ABE9823D}" srcId="{B6C8BB94-CE15-4DC5-AAEA-14D01430F1F7}" destId="{06EAD064-6A92-4BCB-ACC5-28618EFC2E98}" srcOrd="2" destOrd="0" parTransId="{E149D084-3859-4339-8DAA-1AEEB1F94C53}" sibTransId="{D565AC2E-B5EA-43B1-9F98-A0023AADBC0C}"/>
    <dgm:cxn modelId="{B7C44B5C-B2D3-401C-8CEC-D21DD257CE5A}" type="presParOf" srcId="{C8AEC395-0B7A-44B1-BA46-AB6D9CF9FC69}" destId="{E626EC3D-8937-40A3-A03E-0D84AACF5152}" srcOrd="0" destOrd="0" presId="urn:microsoft.com/office/officeart/2005/8/layout/venn1"/>
    <dgm:cxn modelId="{F5E1774E-21EA-40DB-AC17-355D1D4F0DD0}" type="presParOf" srcId="{C8AEC395-0B7A-44B1-BA46-AB6D9CF9FC69}" destId="{9010C0AB-2E6D-4294-A6F0-5406EC056D2A}" srcOrd="1" destOrd="0" presId="urn:microsoft.com/office/officeart/2005/8/layout/venn1"/>
    <dgm:cxn modelId="{FD204132-955C-4558-9DC2-681496B62D5C}" type="presParOf" srcId="{C8AEC395-0B7A-44B1-BA46-AB6D9CF9FC69}" destId="{43A43C79-64AC-4952-9069-000221C63F2B}" srcOrd="2" destOrd="0" presId="urn:microsoft.com/office/officeart/2005/8/layout/venn1"/>
    <dgm:cxn modelId="{602CCCD7-2635-452A-B694-96FE24F643D3}" type="presParOf" srcId="{C8AEC395-0B7A-44B1-BA46-AB6D9CF9FC69}" destId="{29E8C650-3AAC-4483-8CB3-F77297A8A023}" srcOrd="3" destOrd="0" presId="urn:microsoft.com/office/officeart/2005/8/layout/venn1"/>
    <dgm:cxn modelId="{ECA02872-4913-476F-A6CB-28EF72265961}" type="presParOf" srcId="{C8AEC395-0B7A-44B1-BA46-AB6D9CF9FC69}" destId="{7BA9B459-C170-49A9-B40C-589FD9121424}" srcOrd="4" destOrd="0" presId="urn:microsoft.com/office/officeart/2005/8/layout/venn1"/>
    <dgm:cxn modelId="{526D53AA-63CC-4C40-80BF-355B07E454F2}" type="presParOf" srcId="{C8AEC395-0B7A-44B1-BA46-AB6D9CF9FC69}" destId="{BF3E2799-6624-4958-AC62-8010678E06F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26EC3D-8937-40A3-A03E-0D84AACF5152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Development</a:t>
          </a:r>
          <a:endParaRPr lang="en-US" sz="2400" kern="1200" dirty="0"/>
        </a:p>
      </dsp:txBody>
      <dsp:txXfrm>
        <a:off x="3119088" y="531800"/>
        <a:ext cx="1991423" cy="1222009"/>
      </dsp:txXfrm>
    </dsp:sp>
    <dsp:sp modelId="{43A43C79-64AC-4952-9069-000221C63F2B}">
      <dsp:nvSpPr>
        <dsp:cNvPr id="0" name=""/>
        <dsp:cNvSpPr/>
      </dsp:nvSpPr>
      <dsp:spPr>
        <a:xfrm>
          <a:off x="5514022" y="1643069"/>
          <a:ext cx="2715577" cy="2715577"/>
        </a:xfrm>
        <a:prstGeom prst="ellipse">
          <a:avLst/>
        </a:prstGeom>
        <a:solidFill>
          <a:schemeClr val="accent2">
            <a:alpha val="50000"/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Innovation</a:t>
          </a:r>
          <a:endParaRPr lang="en-US" sz="2400" kern="1200" dirty="0"/>
        </a:p>
      </dsp:txBody>
      <dsp:txXfrm>
        <a:off x="6344536" y="2344593"/>
        <a:ext cx="1629346" cy="1493567"/>
      </dsp:txXfrm>
    </dsp:sp>
    <dsp:sp modelId="{7BA9B459-C170-49A9-B40C-589FD9121424}">
      <dsp:nvSpPr>
        <dsp:cNvPr id="0" name=""/>
        <dsp:cNvSpPr/>
      </dsp:nvSpPr>
      <dsp:spPr>
        <a:xfrm>
          <a:off x="0" y="1810384"/>
          <a:ext cx="2715577" cy="2715577"/>
        </a:xfrm>
        <a:prstGeom prst="ellipse">
          <a:avLst/>
        </a:prstGeom>
        <a:solidFill>
          <a:schemeClr val="accent2">
            <a:alpha val="50000"/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Research</a:t>
          </a:r>
          <a:endParaRPr lang="en-US" sz="2400" kern="1200" dirty="0"/>
        </a:p>
      </dsp:txBody>
      <dsp:txXfrm>
        <a:off x="255716" y="2511908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26EC3D-8937-40A3-A03E-0D84AACF5152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Development</a:t>
          </a:r>
          <a:endParaRPr lang="en-US" sz="2400" kern="1200" dirty="0"/>
        </a:p>
      </dsp:txBody>
      <dsp:txXfrm>
        <a:off x="3119088" y="531800"/>
        <a:ext cx="1991423" cy="1222009"/>
      </dsp:txXfrm>
    </dsp:sp>
    <dsp:sp modelId="{43A43C79-64AC-4952-9069-000221C63F2B}">
      <dsp:nvSpPr>
        <dsp:cNvPr id="0" name=""/>
        <dsp:cNvSpPr/>
      </dsp:nvSpPr>
      <dsp:spPr>
        <a:xfrm>
          <a:off x="4038609" y="1338272"/>
          <a:ext cx="2715577" cy="2715577"/>
        </a:xfrm>
        <a:prstGeom prst="ellipse">
          <a:avLst/>
        </a:prstGeom>
        <a:solidFill>
          <a:schemeClr val="accent2">
            <a:alpha val="50000"/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Innovation</a:t>
          </a:r>
          <a:endParaRPr lang="en-US" sz="2400" kern="1200" dirty="0"/>
        </a:p>
      </dsp:txBody>
      <dsp:txXfrm>
        <a:off x="4869123" y="2039796"/>
        <a:ext cx="1629346" cy="1493567"/>
      </dsp:txXfrm>
    </dsp:sp>
    <dsp:sp modelId="{7BA9B459-C170-49A9-B40C-589FD9121424}">
      <dsp:nvSpPr>
        <dsp:cNvPr id="0" name=""/>
        <dsp:cNvSpPr/>
      </dsp:nvSpPr>
      <dsp:spPr>
        <a:xfrm>
          <a:off x="1295397" y="1338272"/>
          <a:ext cx="2715577" cy="2715577"/>
        </a:xfrm>
        <a:prstGeom prst="ellipse">
          <a:avLst/>
        </a:prstGeom>
        <a:solidFill>
          <a:schemeClr val="accent2">
            <a:alpha val="50000"/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Research</a:t>
          </a:r>
          <a:endParaRPr lang="en-US" sz="2400" kern="1200" dirty="0"/>
        </a:p>
      </dsp:txBody>
      <dsp:txXfrm>
        <a:off x="1551114" y="2039796"/>
        <a:ext cx="1629346" cy="14935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26EC3D-8937-40A3-A03E-0D84AACF5152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Development</a:t>
          </a:r>
          <a:endParaRPr lang="en-US" sz="2400" kern="1200" dirty="0"/>
        </a:p>
      </dsp:txBody>
      <dsp:txXfrm>
        <a:off x="3119088" y="531800"/>
        <a:ext cx="1991423" cy="1222009"/>
      </dsp:txXfrm>
    </dsp:sp>
    <dsp:sp modelId="{43A43C79-64AC-4952-9069-000221C63F2B}">
      <dsp:nvSpPr>
        <dsp:cNvPr id="0" name=""/>
        <dsp:cNvSpPr/>
      </dsp:nvSpPr>
      <dsp:spPr>
        <a:xfrm>
          <a:off x="3428990" y="1338272"/>
          <a:ext cx="2715577" cy="2715577"/>
        </a:xfrm>
        <a:prstGeom prst="ellipse">
          <a:avLst/>
        </a:prstGeom>
        <a:solidFill>
          <a:schemeClr val="accent2">
            <a:alpha val="50000"/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Innovation</a:t>
          </a:r>
          <a:endParaRPr lang="en-US" sz="2400" kern="1200" dirty="0"/>
        </a:p>
      </dsp:txBody>
      <dsp:txXfrm>
        <a:off x="4259504" y="2039796"/>
        <a:ext cx="1629346" cy="1493567"/>
      </dsp:txXfrm>
    </dsp:sp>
    <dsp:sp modelId="{7BA9B459-C170-49A9-B40C-589FD9121424}">
      <dsp:nvSpPr>
        <dsp:cNvPr id="0" name=""/>
        <dsp:cNvSpPr/>
      </dsp:nvSpPr>
      <dsp:spPr>
        <a:xfrm>
          <a:off x="1523994" y="1338272"/>
          <a:ext cx="2715577" cy="2715577"/>
        </a:xfrm>
        <a:prstGeom prst="ellipse">
          <a:avLst/>
        </a:prstGeom>
        <a:solidFill>
          <a:schemeClr val="accent2">
            <a:alpha val="50000"/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Research</a:t>
          </a:r>
          <a:endParaRPr lang="en-US" sz="2400" kern="1200" dirty="0"/>
        </a:p>
      </dsp:txBody>
      <dsp:txXfrm>
        <a:off x="1779711" y="2039796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65552-833F-4B03-ABDD-2ED61313B23D}" type="datetimeFigureOut">
              <a:rPr lang="en-US" smtClean="0"/>
              <a:pPr/>
              <a:t>10/16/2018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FDBAC-E949-44C4-BE06-CD1B4B6692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F4CE15-40DB-4136-A2E6-AAC7A42EB408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FDBAC-E949-44C4-BE06-CD1B4B6692A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4DC0A-167B-42E6-BAD6-F9491C38D0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16/10/2018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B33512-C751-46CF-893B-6BC9112AEF9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7" r:id="rId1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By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Prof Suleiman O.E. </a:t>
            </a:r>
            <a:r>
              <a:rPr lang="en-US" dirty="0" err="1" smtClean="0"/>
              <a:t>Sadiku</a:t>
            </a:r>
            <a:endParaRPr lang="en-US" dirty="0" smtClean="0"/>
          </a:p>
          <a:p>
            <a:pPr algn="ctr"/>
            <a:r>
              <a:rPr lang="en-US" dirty="0" smtClean="0"/>
              <a:t>Federal University of Technology, </a:t>
            </a:r>
            <a:r>
              <a:rPr lang="en-US" dirty="0" err="1" smtClean="0"/>
              <a:t>Minna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Paper presentation @ CODAPNU/AQAP Workshop @ National Universities Commission, Abuja on 15-17 October, 2018.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Quality Assurance Processes for getting Excellent Results in Higher Education  - Federal University of Technology, </a:t>
            </a:r>
            <a:r>
              <a:rPr lang="en-US" sz="2800" dirty="0" err="1" smtClean="0"/>
              <a:t>Minna</a:t>
            </a:r>
            <a:r>
              <a:rPr lang="en-US" sz="2800" dirty="0" smtClean="0"/>
              <a:t> as a Case Study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4800600" cy="1139825"/>
          </a:xfrm>
        </p:spPr>
        <p:txBody>
          <a:bodyPr/>
          <a:lstStyle/>
          <a:p>
            <a:pPr eaLnBrk="1" hangingPunct="1"/>
            <a:r>
              <a:rPr lang="en-US" b="1" dirty="0" smtClean="0"/>
              <a:t>Quality Systems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4419600" y="1447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971800" y="18288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Quality Management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44196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1905000" y="25908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67056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562600" y="2895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Quality Assurance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705600" y="32004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5638800" y="4114800"/>
            <a:ext cx="2057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5638800" y="4114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7696200" y="4114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800600" y="48006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Quality Control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6959600" y="4800600"/>
            <a:ext cx="15303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Quality </a:t>
            </a:r>
          </a:p>
          <a:p>
            <a:pPr algn="ctr"/>
            <a:r>
              <a:rPr lang="en-US" b="1"/>
              <a:t>Assessment</a:t>
            </a:r>
          </a:p>
          <a:p>
            <a:pPr algn="ctr"/>
            <a:endParaRPr lang="en-US" b="1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1905000" y="25908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48006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Continuous Quality Improvement</a:t>
            </a: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3505200" y="5181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72200" y="5791200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Njoku</a:t>
            </a:r>
            <a:r>
              <a:rPr lang="en-US" b="1" dirty="0" smtClean="0"/>
              <a:t> (2010).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593208"/>
            <a:ext cx="7620000" cy="6264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en-US" sz="2000" b="1" dirty="0" smtClean="0"/>
              <a:t>QUALITY ASSURANCE MECHANISM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sz="2000" b="1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Guidelines on the Establishment of 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Universities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Establishment of a Standing Committee on Private 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Universities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Establishment of Committee on Monitoring of Private 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Universities (COMPU)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Approval of Establishment of New </a:t>
            </a:r>
            <a:r>
              <a:rPr lang="en-US" dirty="0" err="1" smtClean="0"/>
              <a:t>Programmes</a:t>
            </a:r>
            <a:r>
              <a:rPr lang="en-US" dirty="0" smtClean="0"/>
              <a:t> 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University System Annual Review Meetings (USARM)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Setting of Minimum Academic Standards and 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 Benchmark Minimum Academic Standards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err="1" smtClean="0"/>
              <a:t>Programme</a:t>
            </a:r>
            <a:r>
              <a:rPr lang="en-US" dirty="0" smtClean="0"/>
              <a:t> Accreditation</a:t>
            </a:r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endParaRPr lang="en-US" dirty="0" smtClean="0"/>
          </a:p>
          <a:p>
            <a:pPr algn="just">
              <a:lnSpc>
                <a:spcPct val="105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en-US" dirty="0" smtClean="0"/>
              <a:t>Institutional Accreditation </a:t>
            </a:r>
            <a:r>
              <a:rPr lang="en-US" b="1" dirty="0" smtClean="0"/>
              <a:t>(</a:t>
            </a:r>
            <a:r>
              <a:rPr lang="en-US" b="1" dirty="0" err="1" smtClean="0"/>
              <a:t>Asemadahun</a:t>
            </a:r>
            <a:r>
              <a:rPr lang="en-US" b="1" dirty="0" smtClean="0"/>
              <a:t>, 2010)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INSTITUTIONAL </a:t>
            </a:r>
            <a:r>
              <a:rPr lang="en-GB" sz="3200" dirty="0"/>
              <a:t>QA PRACTICES</a:t>
            </a:r>
            <a:endParaRPr lang="fr-FR" sz="32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u="sng" dirty="0" smtClean="0"/>
              <a:t>Current Practices. </a:t>
            </a:r>
            <a:endParaRPr lang="en-GB" u="sng" dirty="0"/>
          </a:p>
          <a:p>
            <a:pPr>
              <a:buFontTx/>
              <a:buNone/>
            </a:pPr>
            <a:endParaRPr lang="fr-FR" dirty="0"/>
          </a:p>
          <a:p>
            <a:r>
              <a:rPr lang="en-GB" dirty="0"/>
              <a:t>External examiner system; </a:t>
            </a:r>
            <a:endParaRPr lang="fr-FR" dirty="0"/>
          </a:p>
          <a:p>
            <a:r>
              <a:rPr lang="en-GB" dirty="0"/>
              <a:t>Institutional audit/Visitations;</a:t>
            </a:r>
            <a:endParaRPr lang="fr-FR" dirty="0"/>
          </a:p>
          <a:p>
            <a:r>
              <a:rPr lang="en-GB" dirty="0"/>
              <a:t>Routine monitoring;</a:t>
            </a:r>
            <a:endParaRPr lang="fr-FR" dirty="0"/>
          </a:p>
          <a:p>
            <a:r>
              <a:rPr lang="en-GB" dirty="0"/>
              <a:t>Institutional Accreditation</a:t>
            </a:r>
            <a:endParaRPr lang="fr-FR" dirty="0"/>
          </a:p>
          <a:p>
            <a:r>
              <a:rPr lang="en-GB" dirty="0"/>
              <a:t>Programme Accreditation</a:t>
            </a:r>
            <a:r>
              <a:rPr lang="fr-FR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/>
              <a:t>TOOLS </a:t>
            </a:r>
            <a:r>
              <a:rPr lang="fr-FR" sz="2800" dirty="0"/>
              <a:t>OF INSTITUTIONAL QA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1328"/>
            <a:ext cx="8229600" cy="514807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GB" sz="2800" u="sng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dirty="0" smtClean="0"/>
              <a:t>UNESCO/AAU/</a:t>
            </a:r>
            <a:r>
              <a:rPr lang="en-GB" sz="2800" dirty="0" err="1" smtClean="0"/>
              <a:t>AfriQAN</a:t>
            </a:r>
            <a:r>
              <a:rPr lang="en-GB" sz="2800" dirty="0" smtClean="0"/>
              <a:t> International </a:t>
            </a:r>
            <a:r>
              <a:rPr lang="en-GB" sz="2800" dirty="0"/>
              <a:t>Conferences and Capacity </a:t>
            </a:r>
            <a:endParaRPr lang="en-GB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dirty="0" smtClean="0"/>
              <a:t>building </a:t>
            </a:r>
            <a:r>
              <a:rPr lang="en-GB" sz="2800" dirty="0"/>
              <a:t>Workshops</a:t>
            </a:r>
            <a:r>
              <a:rPr lang="en-GB" sz="28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dirty="0" smtClean="0"/>
              <a:t>National Conferences and workshops by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dirty="0" smtClean="0"/>
              <a:t>NUC/</a:t>
            </a:r>
            <a:r>
              <a:rPr lang="en-GB" sz="2800" dirty="0" err="1" smtClean="0"/>
              <a:t>TETFund</a:t>
            </a:r>
            <a:r>
              <a:rPr lang="en-GB" sz="2800" dirty="0" smtClean="0"/>
              <a:t>/CODAPNU/AQAP on Capacity Building.</a:t>
            </a:r>
            <a:endParaRPr lang="en-GB" sz="2800" dirty="0"/>
          </a:p>
          <a:p>
            <a:pPr>
              <a:lnSpc>
                <a:spcPct val="90000"/>
              </a:lnSpc>
              <a:buFontTx/>
              <a:buNone/>
            </a:pPr>
            <a:endParaRPr lang="fr-FR" sz="2800" dirty="0"/>
          </a:p>
          <a:p>
            <a:pPr>
              <a:lnSpc>
                <a:spcPct val="90000"/>
              </a:lnSpc>
            </a:pPr>
            <a:r>
              <a:rPr lang="en-GB" sz="2800" dirty="0"/>
              <a:t>1st, 2nd and 3rd ICQAHEA and Capacity Building workshops </a:t>
            </a:r>
            <a:r>
              <a:rPr lang="en-GB" sz="2800" dirty="0" smtClean="0"/>
              <a:t>on QA.</a:t>
            </a:r>
          </a:p>
          <a:p>
            <a:pPr>
              <a:lnSpc>
                <a:spcPct val="90000"/>
              </a:lnSpc>
            </a:pPr>
            <a:endParaRPr lang="fr-FR" sz="2800" dirty="0"/>
          </a:p>
          <a:p>
            <a:pPr>
              <a:lnSpc>
                <a:spcPct val="90000"/>
              </a:lnSpc>
            </a:pPr>
            <a:r>
              <a:rPr lang="en-GB" sz="2800" dirty="0"/>
              <a:t>1st International Conference on Research Capacity Building in 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African Universities,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Capacity </a:t>
            </a:r>
            <a:r>
              <a:rPr lang="en-GB" sz="2800" dirty="0"/>
              <a:t>Building Workshop on Use of Virtual Technologies</a:t>
            </a:r>
            <a:r>
              <a:rPr lang="en-GB" sz="2800" dirty="0" smtClean="0"/>
              <a:t>;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Nigerian Universities Research and Development Fair (NURESDEF).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Virtual/E-Libraries/Classrooms, and Laboratories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err="1" smtClean="0"/>
              <a:t>AfREN</a:t>
            </a:r>
            <a:r>
              <a:rPr lang="en-GB" sz="2800" dirty="0" smtClean="0"/>
              <a:t> and </a:t>
            </a:r>
            <a:r>
              <a:rPr lang="en-GB" sz="2800" dirty="0" err="1" smtClean="0"/>
              <a:t>NgREN</a:t>
            </a:r>
            <a:endParaRPr lang="en-GB" sz="2800" dirty="0" smtClean="0"/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Turn-It-In and Eagle Scan Project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endParaRPr lang="fr-FR" sz="2800" dirty="0"/>
          </a:p>
          <a:p>
            <a:pPr>
              <a:lnSpc>
                <a:spcPct val="90000"/>
              </a:lnSpc>
              <a:buFontTx/>
              <a:buNone/>
            </a:pPr>
            <a:endParaRPr lang="fr-FR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40000"/>
              </a:lnSpc>
              <a:buClr>
                <a:srgbClr val="FF0000"/>
              </a:buClr>
            </a:pPr>
            <a:r>
              <a:rPr lang="en-US" dirty="0" smtClean="0"/>
              <a:t>The Self-Study Form (SSF)</a:t>
            </a:r>
          </a:p>
          <a:p>
            <a:pPr algn="just">
              <a:lnSpc>
                <a:spcPct val="140000"/>
              </a:lnSpc>
              <a:buClr>
                <a:srgbClr val="FF0000"/>
              </a:buClr>
            </a:pPr>
            <a:r>
              <a:rPr lang="en-US" dirty="0" smtClean="0"/>
              <a:t>The </a:t>
            </a:r>
            <a:r>
              <a:rPr lang="en-US" dirty="0" err="1" smtClean="0"/>
              <a:t>Programme</a:t>
            </a:r>
            <a:r>
              <a:rPr lang="en-US" dirty="0" smtClean="0"/>
              <a:t> Evaluation Form (PEF)</a:t>
            </a:r>
          </a:p>
          <a:p>
            <a:pPr algn="just">
              <a:lnSpc>
                <a:spcPct val="140000"/>
              </a:lnSpc>
              <a:buClr>
                <a:srgbClr val="FF0000"/>
              </a:buClr>
            </a:pPr>
            <a:r>
              <a:rPr lang="en-US" dirty="0" smtClean="0"/>
              <a:t>The Accreditation Panel Report Form (APRF)</a:t>
            </a:r>
          </a:p>
          <a:p>
            <a:pPr algn="just">
              <a:lnSpc>
                <a:spcPct val="140000"/>
              </a:lnSpc>
              <a:buClr>
                <a:srgbClr val="FF0000"/>
              </a:buClr>
            </a:pPr>
            <a:r>
              <a:rPr lang="en-US" dirty="0" smtClean="0"/>
              <a:t>The Manual of Accreditation Procedures (MAP) for Academic </a:t>
            </a:r>
            <a:r>
              <a:rPr lang="en-US" dirty="0" err="1" smtClean="0"/>
              <a:t>Programmes</a:t>
            </a:r>
            <a:r>
              <a:rPr lang="en-US" dirty="0" smtClean="0"/>
              <a:t> in Nigerian Universities     </a:t>
            </a:r>
          </a:p>
          <a:p>
            <a:pPr algn="just">
              <a:lnSpc>
                <a:spcPct val="140000"/>
              </a:lnSpc>
              <a:buClr>
                <a:srgbClr val="FF0000"/>
              </a:buClr>
            </a:pPr>
            <a:r>
              <a:rPr lang="en-US" dirty="0" smtClean="0"/>
              <a:t>Inclusion of Professional Bodies </a:t>
            </a:r>
            <a:r>
              <a:rPr lang="en-US" b="1" dirty="0" smtClean="0"/>
              <a:t>(</a:t>
            </a:r>
            <a:r>
              <a:rPr lang="en-US" b="1" dirty="0" err="1" smtClean="0"/>
              <a:t>Asemadahun</a:t>
            </a:r>
            <a:r>
              <a:rPr lang="en-US" b="1" dirty="0" smtClean="0"/>
              <a:t>, 2010).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PROGRAMME ACCREDITATION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 smtClean="0"/>
              <a:t>Institutional vision, mission and strategic goals</a:t>
            </a:r>
            <a:endParaRPr lang="en-US" dirty="0" smtClean="0"/>
          </a:p>
          <a:p>
            <a:pPr lvl="0"/>
            <a:r>
              <a:rPr lang="en-GB" dirty="0" smtClean="0"/>
              <a:t>Institutional Governance and Administration</a:t>
            </a:r>
            <a:endParaRPr lang="en-US" dirty="0" smtClean="0"/>
          </a:p>
          <a:p>
            <a:pPr lvl="0"/>
            <a:r>
              <a:rPr lang="en-GB" dirty="0" smtClean="0"/>
              <a:t>Institutional Resources  </a:t>
            </a:r>
            <a:endParaRPr lang="en-US" dirty="0" smtClean="0"/>
          </a:p>
          <a:p>
            <a:pPr lvl="0"/>
            <a:r>
              <a:rPr lang="en-GB" dirty="0" smtClean="0"/>
              <a:t>Quality of Teaching, Learning and Research</a:t>
            </a:r>
            <a:endParaRPr lang="en-US" dirty="0" smtClean="0"/>
          </a:p>
          <a:p>
            <a:pPr lvl="0"/>
            <a:r>
              <a:rPr lang="en-GB" dirty="0" smtClean="0"/>
              <a:t>Institutional  Efficiency and Effectiveness </a:t>
            </a:r>
            <a:endParaRPr lang="en-US" dirty="0" smtClean="0"/>
          </a:p>
          <a:p>
            <a:pPr lvl="0"/>
            <a:r>
              <a:rPr lang="en-GB" dirty="0" smtClean="0"/>
              <a:t>Extension services and consultancies</a:t>
            </a:r>
            <a:endParaRPr lang="en-US" dirty="0" smtClean="0"/>
          </a:p>
          <a:p>
            <a:pPr lvl="0"/>
            <a:r>
              <a:rPr lang="en-GB" dirty="0" smtClean="0"/>
              <a:t>Transparency, Financial Management and Stability</a:t>
            </a:r>
            <a:endParaRPr lang="en-US" dirty="0" smtClean="0"/>
          </a:p>
          <a:p>
            <a:pPr lvl="0"/>
            <a:r>
              <a:rPr lang="en-GB" dirty="0" smtClean="0"/>
              <a:t>General Ethos </a:t>
            </a:r>
            <a:r>
              <a:rPr lang="en-GB" b="1" dirty="0" smtClean="0"/>
              <a:t>(</a:t>
            </a:r>
            <a:r>
              <a:rPr lang="en-GB" b="1" dirty="0" err="1" smtClean="0"/>
              <a:t>Okebukola</a:t>
            </a:r>
            <a:r>
              <a:rPr lang="en-GB" b="1" dirty="0" smtClean="0"/>
              <a:t>, 2010).</a:t>
            </a:r>
          </a:p>
          <a:p>
            <a:pPr>
              <a:buNone/>
            </a:pPr>
            <a:r>
              <a:rPr lang="en-GB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INSTITUTIONAL ACCREDITATION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“Output of an industrial concern in relation to materials, </a:t>
            </a:r>
            <a:r>
              <a:rPr lang="en-US" sz="2400" dirty="0" err="1" smtClean="0"/>
              <a:t>labour</a:t>
            </a:r>
            <a:r>
              <a:rPr lang="en-US" sz="2400" dirty="0" smtClean="0"/>
              <a:t>, etc.” (Collins English Dictionary, 1992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It is about product in relation to reactants through a process of chemical reaction in chemical sciences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It is about work done in relation to the force applied in the physical sciences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It is about total elaboration of biomass per unit area over a period of time in the natural sciences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FUT MINNA APPROACH- PRODUCTIVITY  </a:t>
            </a:r>
            <a:r>
              <a:rPr lang="en-US" sz="2400" dirty="0" smtClean="0"/>
              <a:t>CONCEPTS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Courseware</a:t>
            </a:r>
          </a:p>
          <a:p>
            <a:r>
              <a:rPr lang="en-US" dirty="0" smtClean="0"/>
              <a:t>Syllabus, Synopsis</a:t>
            </a:r>
          </a:p>
          <a:p>
            <a:r>
              <a:rPr lang="en-US" dirty="0" smtClean="0"/>
              <a:t>Planner</a:t>
            </a:r>
          </a:p>
          <a:p>
            <a:r>
              <a:rPr lang="en-US" dirty="0" smtClean="0"/>
              <a:t>Scheme of Work</a:t>
            </a:r>
          </a:p>
          <a:p>
            <a:r>
              <a:rPr lang="en-US" dirty="0" smtClean="0"/>
              <a:t>Time Table</a:t>
            </a:r>
          </a:p>
          <a:p>
            <a:r>
              <a:rPr lang="en-US" dirty="0" smtClean="0"/>
              <a:t>Implementation Matrix</a:t>
            </a:r>
          </a:p>
          <a:p>
            <a:r>
              <a:rPr lang="en-US" dirty="0" smtClean="0"/>
              <a:t>Record of Work</a:t>
            </a:r>
          </a:p>
          <a:p>
            <a:r>
              <a:rPr lang="en-US" dirty="0" smtClean="0"/>
              <a:t>Scorecard and Records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PRODUCTIVITY  TOOLS</a:t>
            </a:r>
            <a:endParaRPr lang="en-US" sz="28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Productivity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9000" y="3505200"/>
            <a:ext cx="19812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629400" y="3505200"/>
            <a:ext cx="1905000" cy="76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3581400"/>
            <a:ext cx="16002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INPUT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514600" y="38100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562600" y="3810000"/>
            <a:ext cx="609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Productivity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9000" y="3505200"/>
            <a:ext cx="1981200" cy="1752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TEACHING</a:t>
            </a:r>
          </a:p>
          <a:p>
            <a:pPr algn="ctr"/>
            <a:r>
              <a:rPr lang="en-US" dirty="0" smtClean="0"/>
              <a:t>RESEARCH</a:t>
            </a:r>
          </a:p>
          <a:p>
            <a:pPr algn="ctr"/>
            <a:r>
              <a:rPr lang="en-US" dirty="0" smtClean="0"/>
              <a:t>COMMUNITY SERVICE/</a:t>
            </a:r>
          </a:p>
          <a:p>
            <a:pPr algn="ctr"/>
            <a:r>
              <a:rPr lang="en-US" dirty="0" smtClean="0"/>
              <a:t>CONSULTANCY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629400" y="3505200"/>
            <a:ext cx="1905000" cy="1676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GRADUATES</a:t>
            </a:r>
          </a:p>
          <a:p>
            <a:pPr algn="ctr"/>
            <a:r>
              <a:rPr lang="en-US" dirty="0" smtClean="0"/>
              <a:t>RESEARCH OUTPUTS</a:t>
            </a:r>
          </a:p>
          <a:p>
            <a:pPr algn="ctr"/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3352800"/>
            <a:ext cx="1981200" cy="1981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STUDENTS</a:t>
            </a:r>
          </a:p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STAFF</a:t>
            </a:r>
          </a:p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EQUIPMENT</a:t>
            </a:r>
          </a:p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ENABLING ENVIRONMENT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743200" y="38862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562600" y="3810000"/>
            <a:ext cx="609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PART ONE</a:t>
            </a:r>
          </a:p>
          <a:p>
            <a:pPr>
              <a:buNone/>
            </a:pPr>
            <a:r>
              <a:rPr lang="en-US" dirty="0" smtClean="0"/>
              <a:t>	Concepts</a:t>
            </a:r>
          </a:p>
          <a:p>
            <a:pPr>
              <a:buNone/>
            </a:pPr>
            <a:r>
              <a:rPr lang="en-US" dirty="0" smtClean="0"/>
              <a:t>	History of QA</a:t>
            </a:r>
          </a:p>
          <a:p>
            <a:pPr>
              <a:buNone/>
            </a:pPr>
            <a:r>
              <a:rPr lang="en-US" dirty="0" smtClean="0"/>
              <a:t>	QA in some climes</a:t>
            </a:r>
          </a:p>
          <a:p>
            <a:r>
              <a:rPr lang="en-US" dirty="0" smtClean="0"/>
              <a:t>PART TWO</a:t>
            </a:r>
          </a:p>
          <a:p>
            <a:pPr>
              <a:buNone/>
            </a:pPr>
            <a:r>
              <a:rPr lang="en-US" dirty="0" smtClean="0"/>
              <a:t>	Productivity</a:t>
            </a:r>
          </a:p>
          <a:p>
            <a:pPr>
              <a:buNone/>
            </a:pPr>
            <a:r>
              <a:rPr lang="en-US" dirty="0" smtClean="0"/>
              <a:t>	Input</a:t>
            </a:r>
          </a:p>
          <a:p>
            <a:pPr>
              <a:buNone/>
            </a:pPr>
            <a:r>
              <a:rPr lang="en-US" dirty="0" smtClean="0"/>
              <a:t>	Process</a:t>
            </a:r>
          </a:p>
          <a:p>
            <a:pPr>
              <a:buNone/>
            </a:pPr>
            <a:r>
              <a:rPr lang="en-US" dirty="0" smtClean="0"/>
              <a:t>	Output</a:t>
            </a:r>
          </a:p>
          <a:p>
            <a:r>
              <a:rPr lang="en-US" dirty="0" smtClean="0"/>
              <a:t>PART THREE</a:t>
            </a:r>
          </a:p>
          <a:p>
            <a:pPr>
              <a:buNone/>
            </a:pPr>
            <a:r>
              <a:rPr lang="en-US" dirty="0" smtClean="0"/>
              <a:t>	The Way Forward.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Curriculum</a:t>
            </a:r>
          </a:p>
        </p:txBody>
      </p:sp>
      <p:sp>
        <p:nvSpPr>
          <p:cNvPr id="13315" name="Oval 4"/>
          <p:cNvSpPr>
            <a:spLocks noChangeArrowheads="1"/>
          </p:cNvSpPr>
          <p:nvPr/>
        </p:nvSpPr>
        <p:spPr bwMode="auto">
          <a:xfrm>
            <a:off x="2819400" y="1981200"/>
            <a:ext cx="2819400" cy="25146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Oval 5"/>
          <p:cNvSpPr>
            <a:spLocks noChangeArrowheads="1"/>
          </p:cNvSpPr>
          <p:nvPr/>
        </p:nvSpPr>
        <p:spPr bwMode="auto">
          <a:xfrm>
            <a:off x="3581400" y="2819400"/>
            <a:ext cx="2819400" cy="2590800"/>
          </a:xfrm>
          <a:prstGeom prst="ellipse">
            <a:avLst/>
          </a:prstGeom>
          <a:solidFill>
            <a:srgbClr val="FFFF00">
              <a:alpha val="49019"/>
            </a:srgbClr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DDA21-3EAE-423B-A9B1-BD5F2070167E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762000" y="190500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What’s taught BUT not learnt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362200" y="2438400"/>
            <a:ext cx="1066800" cy="457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0" name="TextBox 10"/>
          <p:cNvSpPr txBox="1">
            <a:spLocks noChangeArrowheads="1"/>
          </p:cNvSpPr>
          <p:nvPr/>
        </p:nvSpPr>
        <p:spPr bwMode="auto">
          <a:xfrm>
            <a:off x="1524000" y="419100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What’s taught AND learnt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276600" y="3657600"/>
            <a:ext cx="1371600" cy="1143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2" name="TextBox 14"/>
          <p:cNvSpPr txBox="1">
            <a:spLocks noChangeArrowheads="1"/>
          </p:cNvSpPr>
          <p:nvPr/>
        </p:nvSpPr>
        <p:spPr bwMode="auto">
          <a:xfrm>
            <a:off x="6324600" y="457200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What’s learnt BUT not taught</a:t>
            </a:r>
          </a:p>
        </p:txBody>
      </p:sp>
      <p:sp>
        <p:nvSpPr>
          <p:cNvPr id="13323" name="TextBox 15"/>
          <p:cNvSpPr txBox="1">
            <a:spLocks noChangeArrowheads="1"/>
          </p:cNvSpPr>
          <p:nvPr/>
        </p:nvSpPr>
        <p:spPr bwMode="auto">
          <a:xfrm>
            <a:off x="685800" y="3048000"/>
            <a:ext cx="175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C00000"/>
                </a:solidFill>
              </a:rPr>
              <a:t>Wasted effort</a:t>
            </a:r>
          </a:p>
        </p:txBody>
      </p:sp>
      <p:sp>
        <p:nvSpPr>
          <p:cNvPr id="13324" name="TextBox 16"/>
          <p:cNvSpPr txBox="1">
            <a:spLocks noChangeArrowheads="1"/>
          </p:cNvSpPr>
          <p:nvPr/>
        </p:nvSpPr>
        <p:spPr bwMode="auto">
          <a:xfrm>
            <a:off x="6096000" y="5715000"/>
            <a:ext cx="1752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solidFill>
                  <a:srgbClr val="C00000"/>
                </a:solidFill>
              </a:rPr>
              <a:t>For better or for worse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6200000" flipV="1">
            <a:off x="5410200" y="4724400"/>
            <a:ext cx="838200" cy="838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4800" y="0"/>
            <a:ext cx="8763000" cy="6858000"/>
          </a:xfrm>
          <a:prstGeom prst="ellipse">
            <a:avLst/>
          </a:prstGeom>
          <a:solidFill>
            <a:srgbClr val="FF0000">
              <a:alpha val="27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28600" y="6248400"/>
            <a:ext cx="1798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(Salami, 2010)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Components of curriculum…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AGO (aims, goals, objective)</a:t>
            </a:r>
          </a:p>
          <a:p>
            <a:pPr eaLnBrk="1" hangingPunct="1"/>
            <a:r>
              <a:rPr lang="en-US" dirty="0" smtClean="0"/>
              <a:t>Content &amp; learning experiences</a:t>
            </a:r>
          </a:p>
          <a:p>
            <a:pPr eaLnBrk="1" hangingPunct="1"/>
            <a:r>
              <a:rPr lang="en-US" dirty="0" smtClean="0"/>
              <a:t>Teaching strategies</a:t>
            </a:r>
          </a:p>
          <a:p>
            <a:pPr eaLnBrk="1" hangingPunct="1"/>
            <a:r>
              <a:rPr lang="en-US" dirty="0" smtClean="0"/>
              <a:t>Teaching – learning materials</a:t>
            </a:r>
          </a:p>
          <a:p>
            <a:pPr eaLnBrk="1" hangingPunct="1"/>
            <a:r>
              <a:rPr lang="en-US" dirty="0" smtClean="0"/>
              <a:t>Learning activities</a:t>
            </a:r>
          </a:p>
          <a:p>
            <a:pPr eaLnBrk="1" hangingPunct="1"/>
            <a:r>
              <a:rPr lang="en-US" dirty="0" smtClean="0"/>
              <a:t>Evaluation techniques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46F01-F6CE-4955-843B-AFBFD3D45CDC}" type="slidenum">
              <a:rPr lang="ar-SA" altLang="en-US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5" name="Right Brace 4"/>
          <p:cNvSpPr/>
          <p:nvPr/>
        </p:nvSpPr>
        <p:spPr>
          <a:xfrm>
            <a:off x="5715000" y="1905000"/>
            <a:ext cx="533400" cy="2895600"/>
          </a:xfrm>
          <a:prstGeom prst="rightBrac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6324600" y="1981200"/>
            <a:ext cx="2209800" cy="9540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Learning Targets</a:t>
            </a:r>
          </a:p>
        </p:txBody>
      </p:sp>
      <p:sp>
        <p:nvSpPr>
          <p:cNvPr id="15367" name="TextBox 7"/>
          <p:cNvSpPr txBox="1">
            <a:spLocks noChangeArrowheads="1"/>
          </p:cNvSpPr>
          <p:nvPr/>
        </p:nvSpPr>
        <p:spPr bwMode="auto">
          <a:xfrm>
            <a:off x="6324600" y="3133725"/>
            <a:ext cx="2209800" cy="52387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Instruction</a:t>
            </a:r>
          </a:p>
        </p:txBody>
      </p:sp>
      <p:sp>
        <p:nvSpPr>
          <p:cNvPr id="15368" name="TextBox 8"/>
          <p:cNvSpPr txBox="1">
            <a:spLocks noChangeArrowheads="1"/>
          </p:cNvSpPr>
          <p:nvPr/>
        </p:nvSpPr>
        <p:spPr bwMode="auto">
          <a:xfrm>
            <a:off x="6324600" y="4343400"/>
            <a:ext cx="2209800" cy="5238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Assessment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" y="6019800"/>
            <a:ext cx="1798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(Salami, 2010)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5" grpId="0" animBg="1"/>
      <p:bldP spid="15366" grpId="0" animBg="1"/>
      <p:bldP spid="15367" grpId="0" animBg="1"/>
      <p:bldP spid="1536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286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Elements of Course Design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630363"/>
            <a:ext cx="8229600" cy="4389437"/>
          </a:xfrm>
        </p:spPr>
        <p:txBody>
          <a:bodyPr/>
          <a:lstStyle/>
          <a:p>
            <a:pPr algn="just"/>
            <a:r>
              <a:rPr lang="en-US" sz="2000" dirty="0" smtClean="0"/>
              <a:t>Creating a course to achieve specified outcomes requires effort in three domains:</a:t>
            </a:r>
          </a:p>
          <a:p>
            <a:pPr algn="just"/>
            <a:r>
              <a:rPr lang="en-US" sz="2000" b="1" i="1" dirty="0" smtClean="0"/>
              <a:t>Planning</a:t>
            </a:r>
            <a:r>
              <a:rPr lang="en-US" sz="2000" dirty="0" smtClean="0"/>
              <a:t> - Identifying course content and defining measurable learning objectives for it.</a:t>
            </a:r>
          </a:p>
          <a:p>
            <a:pPr algn="just"/>
            <a:r>
              <a:rPr lang="en-US" sz="2000" b="1" i="1" dirty="0" smtClean="0"/>
              <a:t>Instruction</a:t>
            </a:r>
            <a:r>
              <a:rPr lang="en-US" sz="2000" dirty="0" smtClean="0"/>
              <a:t> - Selecting and implementing the methods that will be used to deliver the specified content and facilitate student achievement of the objectives.</a:t>
            </a:r>
          </a:p>
          <a:p>
            <a:pPr algn="just"/>
            <a:r>
              <a:rPr lang="en-US" sz="2000" b="1" i="1" dirty="0" smtClean="0"/>
              <a:t>Assessment and Evaluation</a:t>
            </a:r>
            <a:r>
              <a:rPr lang="en-US" sz="2000" dirty="0" smtClean="0"/>
              <a:t> - Selecting and implementing the methods that will be used to determine whether and how well the objectives have been achieved and interpreting the results </a:t>
            </a:r>
            <a:r>
              <a:rPr lang="en-US" sz="2000" b="1" dirty="0" smtClean="0"/>
              <a:t>(Salami, 2010)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algn="ctr"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CURRICULUM DELIVERY</a:t>
            </a: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\</a:t>
            </a:r>
          </a:p>
          <a:p>
            <a:pPr algn="just">
              <a:buFontTx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Inter-relationship among Teaching, Evaluation, Learning </a:t>
            </a:r>
          </a:p>
          <a:p>
            <a:pPr algn="just"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and Feedback.</a:t>
            </a:r>
          </a:p>
          <a:p>
            <a:pPr algn="just">
              <a:buFontTx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Source: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Lawal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(2016)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0" y="1295400"/>
            <a:ext cx="29718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Feedback</a:t>
            </a: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+mj-lt"/>
              <a:buAutoNum type="arabicPeriod"/>
              <a:defRPr/>
            </a:pP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2743200"/>
            <a:ext cx="1828800" cy="1143000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Teaching</a:t>
            </a: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1400" y="2514600"/>
            <a:ext cx="1828800" cy="1371600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Evaluation via Tests &amp; Examinations</a:t>
            </a: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9800" y="2895600"/>
            <a:ext cx="1828800" cy="990600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</a:t>
            </a: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1800" y="4724400"/>
            <a:ext cx="2971800" cy="914400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Feedback</a:t>
            </a:r>
            <a:endParaRPr lang="en-US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7" idx="2"/>
            <a:endCxn id="8" idx="3"/>
          </p:cNvCxnSpPr>
          <p:nvPr/>
        </p:nvCxnSpPr>
        <p:spPr>
          <a:xfrm rot="5400000">
            <a:off x="5791200" y="4038600"/>
            <a:ext cx="12954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0"/>
            <a:endCxn id="4" idx="3"/>
          </p:cNvCxnSpPr>
          <p:nvPr/>
        </p:nvCxnSpPr>
        <p:spPr>
          <a:xfrm rot="16200000" flipV="1">
            <a:off x="5848350" y="1809750"/>
            <a:ext cx="12573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1"/>
            <a:endCxn id="5" idx="0"/>
          </p:cNvCxnSpPr>
          <p:nvPr/>
        </p:nvCxnSpPr>
        <p:spPr>
          <a:xfrm rot="10800000" flipV="1">
            <a:off x="1981200" y="1638300"/>
            <a:ext cx="1066800" cy="1104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6" idx="1"/>
          </p:cNvCxnSpPr>
          <p:nvPr/>
        </p:nvCxnSpPr>
        <p:spPr>
          <a:xfrm flipV="1">
            <a:off x="2895600" y="3200400"/>
            <a:ext cx="6858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  <a:endCxn id="5" idx="2"/>
          </p:cNvCxnSpPr>
          <p:nvPr/>
        </p:nvCxnSpPr>
        <p:spPr>
          <a:xfrm rot="10800000">
            <a:off x="1981200" y="3886200"/>
            <a:ext cx="990600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410200" y="3276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8" idx="0"/>
            <a:endCxn id="6" idx="2"/>
          </p:cNvCxnSpPr>
          <p:nvPr/>
        </p:nvCxnSpPr>
        <p:spPr>
          <a:xfrm rot="5400000" flipH="1" flipV="1">
            <a:off x="4057650" y="4286250"/>
            <a:ext cx="838200" cy="381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4343400" y="2209800"/>
            <a:ext cx="45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and Innovation </a:t>
            </a:r>
          </a:p>
          <a:p>
            <a:r>
              <a:rPr lang="en-US" dirty="0" smtClean="0"/>
              <a:t>Research and Innovation </a:t>
            </a:r>
            <a:r>
              <a:rPr lang="en-US" dirty="0" smtClean="0"/>
              <a:t>Management (WARIMA, SARIMA)</a:t>
            </a:r>
            <a:endParaRPr lang="en-US" dirty="0" smtClean="0"/>
          </a:p>
          <a:p>
            <a:r>
              <a:rPr lang="en-US" dirty="0" smtClean="0"/>
              <a:t>Research and Development</a:t>
            </a:r>
          </a:p>
          <a:p>
            <a:r>
              <a:rPr lang="en-US" dirty="0" smtClean="0"/>
              <a:t>Innovation and Development</a:t>
            </a:r>
          </a:p>
          <a:p>
            <a:r>
              <a:rPr lang="en-US" dirty="0" smtClean="0"/>
              <a:t>RID players triangle/triangular prism</a:t>
            </a:r>
          </a:p>
          <a:p>
            <a:r>
              <a:rPr lang="en-US" dirty="0" smtClean="0"/>
              <a:t>RID Value Chain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RESEARCH, INNOVATION &amp; DEVELOPMENT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RESEARCH, INNOVATION &amp; DEVELOPMENT MANAGEMENT - POOR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RESEARCH, INNOVATION &amp; DEVELOPMENT MANAGEMENT - FAIR</a:t>
            </a:r>
            <a:endParaRPr lang="en-US" sz="2800" dirty="0"/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RESEARCH, INNOVATION &amp; DEVELOPMENT MANAGEMENT – GOOD</a:t>
            </a:r>
            <a:endParaRPr lang="en-US" sz="2800" dirty="0"/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= Output    	Not breaking even </a:t>
            </a:r>
          </a:p>
          <a:p>
            <a:r>
              <a:rPr lang="en-US" dirty="0" smtClean="0"/>
              <a:t>Input &lt; Output 	Profitable</a:t>
            </a:r>
          </a:p>
          <a:p>
            <a:r>
              <a:rPr lang="en-US" dirty="0" smtClean="0"/>
              <a:t>Input &gt; Output	 Not profitable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Outcomes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28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352800" y="1752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2209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52800" y="2667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Cost-benefit Analysis</a:t>
            </a:r>
          </a:p>
          <a:p>
            <a:r>
              <a:rPr lang="en-US" dirty="0" smtClean="0"/>
              <a:t>Trend Analysis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Evaluation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Concepts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Transcendent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Difficult to define. May be recognized after using a product or service.</a:t>
            </a:r>
          </a:p>
          <a:p>
            <a:r>
              <a:rPr lang="en-US" b="1" dirty="0" smtClean="0"/>
              <a:t>Product - based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Determined by the absence or presence of particular characteristics</a:t>
            </a:r>
          </a:p>
          <a:p>
            <a:r>
              <a:rPr lang="en-US" b="1" dirty="0" smtClean="0"/>
              <a:t>Manufacturing - based: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Must meet (original) predetermined specifications</a:t>
            </a:r>
          </a:p>
          <a:p>
            <a:r>
              <a:rPr lang="en-US" b="1" dirty="0" smtClean="0"/>
              <a:t>Value - based: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There is a quality/cost trade - off</a:t>
            </a:r>
          </a:p>
          <a:p>
            <a:r>
              <a:rPr lang="en-US" b="1" dirty="0" smtClean="0"/>
              <a:t>User - based: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Must meet consumer expectations and requirements  </a:t>
            </a:r>
            <a:r>
              <a:rPr lang="en-US" b="1" dirty="0" smtClean="0"/>
              <a:t>(</a:t>
            </a:r>
            <a:r>
              <a:rPr lang="en-US" b="1" dirty="0" err="1" smtClean="0"/>
              <a:t>Effah</a:t>
            </a:r>
            <a:r>
              <a:rPr lang="en-US" b="1" dirty="0" smtClean="0"/>
              <a:t>, 2010)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</a:t>
            </a:r>
          </a:p>
          <a:p>
            <a:r>
              <a:rPr lang="en-US" dirty="0" smtClean="0"/>
              <a:t>Expenditure</a:t>
            </a:r>
          </a:p>
          <a:p>
            <a:r>
              <a:rPr lang="en-US" dirty="0" smtClean="0"/>
              <a:t>Balance</a:t>
            </a:r>
          </a:p>
          <a:p>
            <a:r>
              <a:rPr lang="en-US" dirty="0" smtClean="0"/>
              <a:t>Assets</a:t>
            </a:r>
          </a:p>
          <a:p>
            <a:r>
              <a:rPr lang="en-US" dirty="0" smtClean="0"/>
              <a:t>Liabilities</a:t>
            </a:r>
          </a:p>
          <a:p>
            <a:r>
              <a:rPr lang="en-US" dirty="0" smtClean="0"/>
              <a:t>Balance Sheet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Cost-benefit Analysis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</a:p>
          <a:p>
            <a:r>
              <a:rPr lang="en-US" dirty="0" smtClean="0"/>
              <a:t>Multiple</a:t>
            </a:r>
          </a:p>
          <a:p>
            <a:r>
              <a:rPr lang="en-US" dirty="0" smtClean="0"/>
              <a:t>Linear</a:t>
            </a:r>
          </a:p>
          <a:p>
            <a:r>
              <a:rPr lang="en-US" dirty="0" smtClean="0"/>
              <a:t>Non-linear</a:t>
            </a:r>
          </a:p>
          <a:p>
            <a:r>
              <a:rPr lang="en-US" dirty="0" smtClean="0"/>
              <a:t>Inferences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Analysis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286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Balanced Scorecard (BSC)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630363"/>
            <a:ext cx="8229600" cy="4389437"/>
          </a:xfrm>
        </p:spPr>
        <p:txBody>
          <a:bodyPr/>
          <a:lstStyle/>
          <a:p>
            <a:pPr algn="just"/>
            <a:r>
              <a:rPr lang="en-US" sz="2000" dirty="0" smtClean="0"/>
              <a:t>The balanced scorecard (BSC) is a strategic performance management tool. </a:t>
            </a:r>
          </a:p>
          <a:p>
            <a:pPr algn="just"/>
            <a:r>
              <a:rPr lang="en-US" sz="2000" dirty="0" smtClean="0"/>
              <a:t>It is a semi-standard structured report supported by proven design methods and automation tools. </a:t>
            </a:r>
          </a:p>
          <a:p>
            <a:pPr algn="just"/>
            <a:r>
              <a:rPr lang="en-US" sz="2000" dirty="0" smtClean="0"/>
              <a:t>It can be used by administrators to keep track of the execution of activities by staff within their control and monitor the consequences arising from these actions. </a:t>
            </a:r>
          </a:p>
          <a:p>
            <a:pPr algn="just"/>
            <a:r>
              <a:rPr lang="en-US" sz="2000" dirty="0" smtClean="0"/>
              <a:t>It is well known and widely adopted in English speaking western countries and Scandinavia in the early 1990s. </a:t>
            </a:r>
          </a:p>
          <a:p>
            <a:pPr algn="just"/>
            <a:r>
              <a:rPr lang="en-US" sz="2000" dirty="0" smtClean="0"/>
              <a:t>Since 2000, use of Balanced Scorecard has become common in the Middle East, Asia and Spanish-speaking countries also </a:t>
            </a:r>
            <a:r>
              <a:rPr lang="en-US" sz="2000" b="1" dirty="0" smtClean="0"/>
              <a:t>(Salami, 2010).</a:t>
            </a:r>
            <a:r>
              <a:rPr lang="en-US" sz="2000" dirty="0" smtClean="0"/>
              <a:t>.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286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Design of BSC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630363"/>
            <a:ext cx="8229600" cy="4389437"/>
          </a:xfrm>
        </p:spPr>
        <p:txBody>
          <a:bodyPr/>
          <a:lstStyle/>
          <a:p>
            <a:pPr algn="just"/>
            <a:r>
              <a:rPr lang="en-US" sz="2400" dirty="0" smtClean="0"/>
              <a:t>The four steps of the Balanced Scorecard design process are:</a:t>
            </a:r>
          </a:p>
          <a:p>
            <a:pPr lvl="1" algn="just"/>
            <a:r>
              <a:rPr lang="en-US" dirty="0" smtClean="0"/>
              <a:t>Translating the vision into operational goals</a:t>
            </a:r>
          </a:p>
          <a:p>
            <a:pPr lvl="1" algn="just"/>
            <a:r>
              <a:rPr lang="en-US" dirty="0" smtClean="0"/>
              <a:t>Communicating the vision and link it to individual performance</a:t>
            </a:r>
          </a:p>
          <a:p>
            <a:pPr lvl="1" algn="just"/>
            <a:r>
              <a:rPr lang="en-US" dirty="0" smtClean="0"/>
              <a:t>Organizational planning; index setting</a:t>
            </a:r>
          </a:p>
          <a:p>
            <a:pPr lvl="1" algn="just"/>
            <a:r>
              <a:rPr lang="en-US" dirty="0" smtClean="0"/>
              <a:t>Feedback and learning, and adjusting the strategy accordingly </a:t>
            </a:r>
            <a:r>
              <a:rPr lang="en-US" b="1" dirty="0" smtClean="0"/>
              <a:t>(Salami, 2010).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Assessment </a:t>
            </a:r>
          </a:p>
          <a:p>
            <a:r>
              <a:rPr lang="en-US" dirty="0" smtClean="0"/>
              <a:t>Staff Assessment</a:t>
            </a:r>
          </a:p>
          <a:p>
            <a:r>
              <a:rPr lang="en-US" dirty="0" err="1" smtClean="0"/>
              <a:t>Programme</a:t>
            </a:r>
            <a:r>
              <a:rPr lang="en-US" dirty="0" smtClean="0"/>
              <a:t> Assessment</a:t>
            </a:r>
          </a:p>
          <a:p>
            <a:r>
              <a:rPr lang="en-US" dirty="0" smtClean="0"/>
              <a:t>Unit/Departmental Assessment</a:t>
            </a:r>
          </a:p>
          <a:p>
            <a:r>
              <a:rPr lang="en-US" dirty="0" smtClean="0"/>
              <a:t>School’s Assessment</a:t>
            </a:r>
          </a:p>
          <a:p>
            <a:r>
              <a:rPr lang="en-US" dirty="0" smtClean="0"/>
              <a:t>University Assessment</a:t>
            </a:r>
          </a:p>
          <a:p>
            <a:r>
              <a:rPr lang="en-US" dirty="0" smtClean="0"/>
              <a:t>The league Table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Way Forward @ FUT </a:t>
            </a:r>
            <a:r>
              <a:rPr lang="en-US" dirty="0" err="1" smtClean="0"/>
              <a:t>Minna</a:t>
            </a:r>
            <a:r>
              <a:rPr lang="en-US" smtClean="0"/>
              <a:t> </a:t>
            </a:r>
            <a:r>
              <a:rPr lang="en-US" smtClean="0"/>
              <a:t>Model-INTERNAL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Collaboration/Co-operation</a:t>
            </a:r>
          </a:p>
          <a:p>
            <a:r>
              <a:rPr lang="en-US" dirty="0" smtClean="0"/>
              <a:t>Competition (National and International)</a:t>
            </a:r>
          </a:p>
          <a:p>
            <a:r>
              <a:rPr lang="en-US" dirty="0" smtClean="0"/>
              <a:t>Institutional Accreditation</a:t>
            </a:r>
          </a:p>
          <a:p>
            <a:r>
              <a:rPr lang="en-US" dirty="0" smtClean="0"/>
              <a:t>Ranking</a:t>
            </a:r>
          </a:p>
          <a:p>
            <a:r>
              <a:rPr lang="en-US" dirty="0" smtClean="0"/>
              <a:t>Harmonization</a:t>
            </a:r>
          </a:p>
          <a:p>
            <a:r>
              <a:rPr lang="en-US" dirty="0" smtClean="0"/>
              <a:t>Internationalization</a:t>
            </a:r>
          </a:p>
          <a:p>
            <a:r>
              <a:rPr lang="en-US" dirty="0" smtClean="0"/>
              <a:t>Globalization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Way Forward @ FUT </a:t>
            </a:r>
            <a:r>
              <a:rPr lang="en-US" dirty="0" err="1" smtClean="0"/>
              <a:t>Minna</a:t>
            </a:r>
            <a:r>
              <a:rPr lang="en-US" dirty="0" smtClean="0"/>
              <a:t> - EXTERNAL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 err="1" smtClean="0"/>
              <a:t>Asemadahum</a:t>
            </a:r>
            <a:r>
              <a:rPr lang="en-US" sz="2000" dirty="0" smtClean="0"/>
              <a:t>, F. (2010). Quality assurance mechanism and the Nigerian experience. 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Qaulity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Assurance Workshop  organized by Academic Planning Unit, Federal University of 	Technology,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29 June, 2010.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Collin (1992).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Cojjins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Softback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Englsih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Dictioary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Effah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P. (2010). External review and peer review systems. NUC/AAU Workshop on Institutional Quality 	Assurance @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Natioal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Universities Commission, Abuja on 6-8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April, 2010.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Lawal</a:t>
            </a:r>
            <a:r>
              <a:rPr lang="en-US" sz="2000" dirty="0" smtClean="0"/>
              <a:t>, A.R. (2016).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Rationale for good tests and examinations in the university. Workshop on writing 	good test items and examination questions for university students organized by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Qaulity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Assurance 	and Productivity Unit, Federal University of Technology,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12-13 July, 2016.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Njoku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P.C. (2010).Setting up quality assurance units in institutions: Requirements,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componennts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year 	work plan. NUC/AAU Workshop on Institutional Quality Assurance @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Natioal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Universities 	Commission, Abuja on 6-8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April, 2010.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Okebukola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P. (2010). Methodologies for institutional self assessment. NUC/AAU Workshop on 	Institutional Quality Assurance @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Natioal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Universities Commission, Abuja on 6-8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April, 2010.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/>
              <a:t>Oyewole</a:t>
            </a:r>
            <a:r>
              <a:rPr lang="en-US" sz="2000" dirty="0" smtClean="0"/>
              <a:t>, O. (2010). Quality assurance systems in higher education.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NUC/AAU Workshop 	on Institutional Quality Assurance @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Natioal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Universities Commission, Abuja on 6-8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April, 2010.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Salami, M.J.E. (2010). Infusion of quality assurance practices 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universitycurricula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IIUM as a case study. 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Qaulity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Assurance Workshop  organized by Academic Planning Unit, Federal University of 	Technology,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29 June, 2010.</a:t>
            </a:r>
          </a:p>
          <a:p>
            <a:endParaRPr lang="en-US" sz="2000" dirty="0" smtClean="0"/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33600" y="2667000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 YOU ALL.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990600"/>
            <a:ext cx="78486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Quality is fitness for purpose, </a:t>
            </a:r>
          </a:p>
          <a:p>
            <a:endParaRPr lang="en-US" sz="2800" b="1" dirty="0" smtClean="0"/>
          </a:p>
          <a:p>
            <a:pPr algn="just"/>
            <a:r>
              <a:rPr lang="en-US" sz="2800" b="1" dirty="0" smtClean="0"/>
              <a:t>Quality relates to speed, timeliness, completeness, effectiveness and efficiency,</a:t>
            </a:r>
          </a:p>
          <a:p>
            <a:pPr algn="just"/>
            <a:endParaRPr lang="en-US" sz="2200" b="1" dirty="0" smtClean="0"/>
          </a:p>
          <a:p>
            <a:r>
              <a:rPr lang="en-US" sz="2800" b="1" dirty="0" smtClean="0"/>
              <a:t>Quality leads to cost competitiveness/ efficiency (</a:t>
            </a:r>
            <a:r>
              <a:rPr lang="en-US" sz="2800" b="1" dirty="0" err="1" smtClean="0"/>
              <a:t>Njoku</a:t>
            </a:r>
            <a:r>
              <a:rPr lang="en-US" sz="2800" b="1" dirty="0" smtClean="0"/>
              <a:t>, 2010).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6870700" cy="1219200"/>
          </a:xfrm>
          <a:noFill/>
        </p:spPr>
        <p:txBody>
          <a:bodyPr>
            <a:normAutofit fontScale="90000"/>
          </a:bodyPr>
          <a:lstStyle/>
          <a:p>
            <a:r>
              <a:rPr lang="en-US" sz="3800" dirty="0" smtClean="0">
                <a:effectLst/>
              </a:rPr>
              <a:t>History  of Quality Assurance in Africa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4800600" cy="3505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effectLst/>
              </a:rPr>
              <a:t>Colonial parent universities with QA responsibilities for early parts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effectLst/>
              </a:rPr>
              <a:t>Professional Associations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effectLst/>
              </a:rPr>
              <a:t>National Bodies </a:t>
            </a:r>
            <a:r>
              <a:rPr lang="en-GB" b="1" dirty="0" smtClean="0"/>
              <a:t>(</a:t>
            </a:r>
            <a:r>
              <a:rPr lang="en-GB" b="1" dirty="0" err="1" smtClean="0"/>
              <a:t>Oyewole</a:t>
            </a:r>
            <a:r>
              <a:rPr lang="en-GB" b="1" dirty="0" smtClean="0"/>
              <a:t>, 2010)</a:t>
            </a:r>
            <a:endParaRPr lang="en-US" dirty="0" smtClean="0">
              <a:effectLst/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v"/>
            </a:pPr>
            <a:endParaRPr lang="en-US" dirty="0" smtClean="0">
              <a:effectLst/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  <a:buFont typeface="Wingdings" pitchFamily="2" charset="2"/>
              <a:buChar char="v"/>
            </a:pPr>
            <a:endParaRPr lang="en-US" sz="2400" dirty="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16/10/2018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74DC0A-167B-42E6-BAD6-F9491C38D00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 smtClean="0">
                <a:effectLst/>
              </a:rPr>
              <a:t>QA in the USA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2800" dirty="0" smtClean="0">
                <a:effectLst/>
              </a:rPr>
              <a:t>Started in the 1800s</a:t>
            </a:r>
          </a:p>
          <a:p>
            <a:r>
              <a:rPr lang="en-GB" sz="2800" dirty="0" smtClean="0">
                <a:effectLst/>
              </a:rPr>
              <a:t>Regional associations which are non-governmental, non-profit making involved;</a:t>
            </a:r>
          </a:p>
          <a:p>
            <a:r>
              <a:rPr lang="en-GB" sz="2800" dirty="0" smtClean="0">
                <a:effectLst/>
              </a:rPr>
              <a:t>Accreditation cover from Kindergarten to Tertiary level;</a:t>
            </a:r>
          </a:p>
          <a:p>
            <a:r>
              <a:rPr lang="en-GB" sz="2800" dirty="0" smtClean="0">
                <a:effectLst/>
              </a:rPr>
              <a:t>Institutional self study</a:t>
            </a:r>
          </a:p>
          <a:p>
            <a:r>
              <a:rPr lang="en-GB" sz="2800" dirty="0" smtClean="0">
                <a:effectLst/>
              </a:rPr>
              <a:t>In the 1970s, STUDENTS started evaluating their teachers </a:t>
            </a:r>
            <a:r>
              <a:rPr lang="en-GB" sz="2800" b="1" dirty="0" smtClean="0"/>
              <a:t>(</a:t>
            </a:r>
            <a:r>
              <a:rPr lang="en-GB" sz="2800" b="1" dirty="0" err="1" smtClean="0"/>
              <a:t>Oyewole</a:t>
            </a:r>
            <a:r>
              <a:rPr lang="en-GB" sz="2800" b="1" dirty="0" smtClean="0"/>
              <a:t>, 2010) </a:t>
            </a:r>
            <a:r>
              <a:rPr lang="en-GB" sz="2800" dirty="0" smtClean="0">
                <a:effectLst/>
              </a:rPr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 smtClean="0">
                <a:effectLst/>
              </a:rPr>
              <a:t>QA in the European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dirty="0" smtClean="0">
                <a:effectLst/>
              </a:rPr>
              <a:t>Bologna Process;</a:t>
            </a:r>
          </a:p>
          <a:p>
            <a:r>
              <a:rPr lang="en-GB" dirty="0" smtClean="0">
                <a:effectLst/>
              </a:rPr>
              <a:t>Standard guidelines developed;</a:t>
            </a:r>
          </a:p>
          <a:p>
            <a:r>
              <a:rPr lang="en-GB" dirty="0" smtClean="0">
                <a:effectLst/>
              </a:rPr>
              <a:t>Institutional policy on QA</a:t>
            </a:r>
            <a:r>
              <a:rPr lang="en-GB" dirty="0" smtClean="0"/>
              <a:t> </a:t>
            </a:r>
            <a:r>
              <a:rPr lang="en-GB" b="1" dirty="0" smtClean="0"/>
              <a:t>(</a:t>
            </a:r>
            <a:r>
              <a:rPr lang="en-GB" b="1" dirty="0" err="1" smtClean="0"/>
              <a:t>Oyewole</a:t>
            </a:r>
            <a:r>
              <a:rPr lang="en-GB" b="1" dirty="0" smtClean="0"/>
              <a:t>, 2010)</a:t>
            </a:r>
            <a:endParaRPr lang="en-GB" b="1" dirty="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Commonwealth Model</a:t>
            </a:r>
          </a:p>
          <a:p>
            <a:r>
              <a:rPr lang="en-US" dirty="0" smtClean="0"/>
              <a:t>European Model</a:t>
            </a:r>
          </a:p>
          <a:p>
            <a:r>
              <a:rPr lang="en-US" dirty="0" smtClean="0"/>
              <a:t>Malaysian Model</a:t>
            </a:r>
          </a:p>
          <a:p>
            <a:r>
              <a:rPr lang="en-US" dirty="0" smtClean="0"/>
              <a:t>Nigerian Model?</a:t>
            </a:r>
          </a:p>
          <a:p>
            <a:r>
              <a:rPr lang="en-US" dirty="0" smtClean="0"/>
              <a:t>African Model?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QA/Productivity Assessment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The EFQM Model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Source: </a:t>
            </a:r>
            <a:r>
              <a:rPr lang="en-US" dirty="0" err="1" smtClean="0">
                <a:solidFill>
                  <a:srgbClr val="0070C0"/>
                </a:solidFill>
              </a:rPr>
              <a:t>Effah</a:t>
            </a:r>
            <a:r>
              <a:rPr lang="en-US" dirty="0" smtClean="0">
                <a:solidFill>
                  <a:srgbClr val="0070C0"/>
                </a:solidFill>
              </a:rPr>
              <a:t> (2010)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876800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      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b="1" dirty="0" smtClean="0"/>
              <a:t>                 (PLAN)                   (DO</a:t>
            </a:r>
            <a:r>
              <a:rPr lang="en-US" dirty="0" smtClean="0"/>
              <a:t>)             </a:t>
            </a:r>
            <a:r>
              <a:rPr lang="en-US" b="1" dirty="0" smtClean="0"/>
              <a:t>(CHECK)</a:t>
            </a:r>
            <a:r>
              <a:rPr lang="en-US" b="1" i="1" dirty="0" smtClean="0"/>
              <a:t>                       </a:t>
            </a:r>
            <a:endParaRPr lang="en-US" b="1" i="1" dirty="0"/>
          </a:p>
        </p:txBody>
      </p:sp>
      <p:sp>
        <p:nvSpPr>
          <p:cNvPr id="4" name="Rectangle 3"/>
          <p:cNvSpPr/>
          <p:nvPr/>
        </p:nvSpPr>
        <p:spPr>
          <a:xfrm>
            <a:off x="228600" y="2362200"/>
            <a:ext cx="12192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1.Leader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752600" y="2362200"/>
            <a:ext cx="1600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3. People Management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1752600" y="3429000"/>
            <a:ext cx="1600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2. Policy and Strategy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752600" y="4572000"/>
            <a:ext cx="1600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4. Resources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2362200"/>
            <a:ext cx="15240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5. </a:t>
            </a:r>
            <a:r>
              <a:rPr lang="en-US" sz="1600" b="1" dirty="0" smtClean="0"/>
              <a:t>Management of processes</a:t>
            </a:r>
            <a:endParaRPr lang="en-US" sz="1600" b="1" dirty="0"/>
          </a:p>
        </p:txBody>
      </p:sp>
      <p:sp>
        <p:nvSpPr>
          <p:cNvPr id="12" name="Rectangle 11"/>
          <p:cNvSpPr/>
          <p:nvPr/>
        </p:nvSpPr>
        <p:spPr>
          <a:xfrm>
            <a:off x="5410200" y="2362200"/>
            <a:ext cx="1676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7. People satisfaction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5486400" y="3505200"/>
            <a:ext cx="1600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6. Customer satisfaction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5486400" y="4724400"/>
            <a:ext cx="1676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8. Impact on society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7543800" y="2286000"/>
            <a:ext cx="14478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9. Performance  results</a:t>
            </a:r>
            <a:endParaRPr lang="en-US" b="1" dirty="0"/>
          </a:p>
        </p:txBody>
      </p:sp>
      <p:cxnSp>
        <p:nvCxnSpPr>
          <p:cNvPr id="17" name="Straight Connector 16"/>
          <p:cNvCxnSpPr>
            <a:endCxn id="9" idx="1"/>
          </p:cNvCxnSpPr>
          <p:nvPr/>
        </p:nvCxnSpPr>
        <p:spPr>
          <a:xfrm>
            <a:off x="1447800" y="3810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429000" y="38100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105400" y="38862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62800" y="3886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2476500" y="32385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0" idx="0"/>
            <a:endCxn id="9" idx="2"/>
          </p:cNvCxnSpPr>
          <p:nvPr/>
        </p:nvCxnSpPr>
        <p:spPr>
          <a:xfrm rot="5400000" flipH="1" flipV="1">
            <a:off x="2362200" y="43815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6210300" y="4533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6096000" y="33528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86200" y="5486400"/>
            <a:ext cx="990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smtClean="0"/>
              <a:t>ACT</a:t>
            </a:r>
            <a:endParaRPr lang="en-US" sz="27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0" y="5943600"/>
            <a:ext cx="5029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562600" y="5943600"/>
            <a:ext cx="3429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219200" y="6019800"/>
            <a:ext cx="2438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Organization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6019800"/>
            <a:ext cx="2438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Results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2743200" y="6477000"/>
            <a:ext cx="487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6" idx="2"/>
            <a:endCxn id="36" idx="2"/>
          </p:cNvCxnSpPr>
          <p:nvPr/>
        </p:nvCxnSpPr>
        <p:spPr>
          <a:xfrm rot="5400000">
            <a:off x="7467600" y="6248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750570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 flipH="1" flipV="1">
            <a:off x="2628900" y="63627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16/10/2018</a:t>
            </a:r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33512-C751-46CF-893B-6BC9112AEF9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867</TotalTime>
  <Words>1253</Words>
  <Application>Microsoft Office PowerPoint</Application>
  <PresentationFormat>On-screen Show (4:3)</PresentationFormat>
  <Paragraphs>397</Paragraphs>
  <Slides>37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Concourse</vt:lpstr>
      <vt:lpstr>Quality Assurance Processes for getting Excellent Results in Higher Education  - Federal University of Technology, Minna as a Case Study</vt:lpstr>
      <vt:lpstr>OUTLINE</vt:lpstr>
      <vt:lpstr>Quality Concepts </vt:lpstr>
      <vt:lpstr>Slide 4</vt:lpstr>
      <vt:lpstr>History  of Quality Assurance in Africa</vt:lpstr>
      <vt:lpstr>QA in the USA</vt:lpstr>
      <vt:lpstr>QA in the European</vt:lpstr>
      <vt:lpstr>QA/Productivity Assessment </vt:lpstr>
      <vt:lpstr>The EFQM Model  Source: Effah (2010)</vt:lpstr>
      <vt:lpstr>Quality Systems</vt:lpstr>
      <vt:lpstr>Slide 11</vt:lpstr>
      <vt:lpstr>INSTITUTIONAL QA PRACTICES</vt:lpstr>
      <vt:lpstr>TOOLS OF INSTITUTIONAL QA</vt:lpstr>
      <vt:lpstr>PROGRAMME ACCREDITATION</vt:lpstr>
      <vt:lpstr>INSTITUTIONAL ACCREDITATION</vt:lpstr>
      <vt:lpstr>FUT MINNA APPROACH- PRODUCTIVITY  CONCEPTS</vt:lpstr>
      <vt:lpstr>PRODUCTIVITY  TOOLS</vt:lpstr>
      <vt:lpstr>Elements of Productivity</vt:lpstr>
      <vt:lpstr>Institutional Productivity</vt:lpstr>
      <vt:lpstr>Curriculum</vt:lpstr>
      <vt:lpstr>Components of curriculum…</vt:lpstr>
      <vt:lpstr>Elements of Course Design</vt:lpstr>
      <vt:lpstr>Slide 23</vt:lpstr>
      <vt:lpstr>RESEARCH, INNOVATION &amp; DEVELOPMENT</vt:lpstr>
      <vt:lpstr>RESEARCH, INNOVATION &amp; DEVELOPMENT MANAGEMENT - POOR</vt:lpstr>
      <vt:lpstr>RESEARCH, INNOVATION &amp; DEVELOPMENT MANAGEMENT - FAIR</vt:lpstr>
      <vt:lpstr>RESEARCH, INNOVATION &amp; DEVELOPMENT MANAGEMENT – GOOD</vt:lpstr>
      <vt:lpstr>Productivity Outcomes </vt:lpstr>
      <vt:lpstr>Productivity Evaluation </vt:lpstr>
      <vt:lpstr>Cost-benefit Analysis </vt:lpstr>
      <vt:lpstr>Trend Analysis </vt:lpstr>
      <vt:lpstr>Balanced Scorecard (BSC)</vt:lpstr>
      <vt:lpstr>Design of BSC</vt:lpstr>
      <vt:lpstr>The Way Forward @ FUT Minna Model-INTERNAL</vt:lpstr>
      <vt:lpstr>The Way Forward @ FUT Minna - EXTERNAL</vt:lpstr>
      <vt:lpstr>REFERENCES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PODR</dc:title>
  <dc:creator>USER</dc:creator>
  <cp:lastModifiedBy>pc</cp:lastModifiedBy>
  <cp:revision>66</cp:revision>
  <dcterms:created xsi:type="dcterms:W3CDTF">2010-06-28T23:34:23Z</dcterms:created>
  <dcterms:modified xsi:type="dcterms:W3CDTF">2018-10-16T06:46:13Z</dcterms:modified>
</cp:coreProperties>
</file>